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notesMasterIdLst>
    <p:notesMasterId r:id="rId33"/>
  </p:notesMasterIdLst>
  <p:sldIdLst>
    <p:sldId id="256" r:id="rId2"/>
    <p:sldId id="386" r:id="rId3"/>
    <p:sldId id="387" r:id="rId4"/>
    <p:sldId id="403" r:id="rId5"/>
    <p:sldId id="447" r:id="rId6"/>
    <p:sldId id="402" r:id="rId7"/>
    <p:sldId id="408" r:id="rId8"/>
    <p:sldId id="409" r:id="rId9"/>
    <p:sldId id="410" r:id="rId10"/>
    <p:sldId id="421" r:id="rId11"/>
    <p:sldId id="404" r:id="rId12"/>
    <p:sldId id="393" r:id="rId13"/>
    <p:sldId id="416" r:id="rId14"/>
    <p:sldId id="417" r:id="rId15"/>
    <p:sldId id="445" r:id="rId16"/>
    <p:sldId id="317" r:id="rId17"/>
    <p:sldId id="320" r:id="rId18"/>
    <p:sldId id="443" r:id="rId19"/>
    <p:sldId id="444" r:id="rId20"/>
    <p:sldId id="450" r:id="rId21"/>
    <p:sldId id="451" r:id="rId22"/>
    <p:sldId id="448" r:id="rId23"/>
    <p:sldId id="390" r:id="rId24"/>
    <p:sldId id="446" r:id="rId25"/>
    <p:sldId id="389" r:id="rId26"/>
    <p:sldId id="452" r:id="rId27"/>
    <p:sldId id="453" r:id="rId28"/>
    <p:sldId id="454" r:id="rId29"/>
    <p:sldId id="413" r:id="rId30"/>
    <p:sldId id="299" r:id="rId31"/>
    <p:sldId id="298"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35" autoAdjust="0"/>
    <p:restoredTop sz="92992" autoAdjust="0"/>
  </p:normalViewPr>
  <p:slideViewPr>
    <p:cSldViewPr>
      <p:cViewPr varScale="1">
        <p:scale>
          <a:sx n="65" d="100"/>
          <a:sy n="65" d="100"/>
        </p:scale>
        <p:origin x="1326" y="22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40" d="100"/>
        <a:sy n="140" d="100"/>
      </p:scale>
      <p:origin x="0" y="0"/>
    </p:cViewPr>
  </p:sorterViewPr>
  <p:notesViewPr>
    <p:cSldViewPr>
      <p:cViewPr varScale="1">
        <p:scale>
          <a:sx n="54" d="100"/>
          <a:sy n="54" d="100"/>
        </p:scale>
        <p:origin x="289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2D6434-681D-4B93-B701-62F8D31CF321}"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029"/>
        </a:p>
      </dgm:t>
    </dgm:pt>
    <dgm:pt modelId="{D94DA61C-0342-48C2-850F-6B28FEF13D54}">
      <dgm:prSet phldrT="[Text]" custT="1"/>
      <dgm:spPr/>
      <dgm:t>
        <a:bodyPr/>
        <a:lstStyle/>
        <a:p>
          <a:r>
            <a:rPr lang="en-029" sz="1600" b="1" dirty="0" smtClean="0"/>
            <a:t>Talent Manage-</a:t>
          </a:r>
          <a:r>
            <a:rPr lang="en-029" sz="1600" b="1" dirty="0" err="1" smtClean="0"/>
            <a:t>ment</a:t>
          </a:r>
          <a:r>
            <a:rPr lang="en-029" sz="1600" b="1" dirty="0" smtClean="0"/>
            <a:t> Lifecycle</a:t>
          </a:r>
          <a:endParaRPr lang="en-029" sz="1600" b="1" dirty="0"/>
        </a:p>
      </dgm:t>
    </dgm:pt>
    <dgm:pt modelId="{947E0220-301D-490A-98EE-A48CF696D950}" type="parTrans" cxnId="{D2C23A53-C049-4A8B-9E9C-9C99B461C27F}">
      <dgm:prSet/>
      <dgm:spPr/>
      <dgm:t>
        <a:bodyPr/>
        <a:lstStyle/>
        <a:p>
          <a:endParaRPr lang="en-029" sz="1400"/>
        </a:p>
      </dgm:t>
    </dgm:pt>
    <dgm:pt modelId="{9D736614-1D4F-4329-8EC2-622233E139C2}" type="sibTrans" cxnId="{D2C23A53-C049-4A8B-9E9C-9C99B461C27F}">
      <dgm:prSet/>
      <dgm:spPr/>
      <dgm:t>
        <a:bodyPr/>
        <a:lstStyle/>
        <a:p>
          <a:endParaRPr lang="en-029" sz="1400"/>
        </a:p>
      </dgm:t>
    </dgm:pt>
    <dgm:pt modelId="{181190C3-9112-45C1-BFDC-EBE2F1214FE9}">
      <dgm:prSet phldrT="[Text]" custT="1"/>
      <dgm:spPr/>
      <dgm:t>
        <a:bodyPr/>
        <a:lstStyle/>
        <a:p>
          <a:r>
            <a:rPr lang="en-029" sz="1400" dirty="0" smtClean="0"/>
            <a:t>Talent strategy/</a:t>
          </a:r>
        </a:p>
        <a:p>
          <a:r>
            <a:rPr lang="en-029" sz="1400" dirty="0" smtClean="0"/>
            <a:t>workforce planning</a:t>
          </a:r>
          <a:endParaRPr lang="en-029" sz="1400" dirty="0"/>
        </a:p>
      </dgm:t>
    </dgm:pt>
    <dgm:pt modelId="{EFB8F3A2-508E-42EF-8E2D-93BCC10C7E7D}" type="parTrans" cxnId="{FA3997FB-6EA7-4844-991B-F3960185EFB5}">
      <dgm:prSet/>
      <dgm:spPr/>
      <dgm:t>
        <a:bodyPr/>
        <a:lstStyle/>
        <a:p>
          <a:endParaRPr lang="en-029" sz="1400"/>
        </a:p>
      </dgm:t>
    </dgm:pt>
    <dgm:pt modelId="{A86905E8-D32B-4C6D-8C5E-AE0BAA1DEEA4}" type="sibTrans" cxnId="{FA3997FB-6EA7-4844-991B-F3960185EFB5}">
      <dgm:prSet/>
      <dgm:spPr/>
      <dgm:t>
        <a:bodyPr/>
        <a:lstStyle/>
        <a:p>
          <a:endParaRPr lang="en-029" sz="1400"/>
        </a:p>
      </dgm:t>
    </dgm:pt>
    <dgm:pt modelId="{6EA6F15E-4620-431C-B859-8EB0B932C006}">
      <dgm:prSet phldrT="[Text]" custT="1"/>
      <dgm:spPr/>
      <dgm:t>
        <a:bodyPr/>
        <a:lstStyle/>
        <a:p>
          <a:r>
            <a:rPr lang="en-029" sz="1400" dirty="0" smtClean="0"/>
            <a:t>Sourcing/</a:t>
          </a:r>
        </a:p>
        <a:p>
          <a:r>
            <a:rPr lang="en-029" sz="1400" dirty="0" smtClean="0"/>
            <a:t>Recruiting/</a:t>
          </a:r>
        </a:p>
        <a:p>
          <a:r>
            <a:rPr lang="en-029" sz="1400" dirty="0" smtClean="0"/>
            <a:t>talent acquisition</a:t>
          </a:r>
          <a:endParaRPr lang="en-029" sz="1400" dirty="0"/>
        </a:p>
      </dgm:t>
    </dgm:pt>
    <dgm:pt modelId="{B9CAB149-07A2-459D-86C9-F9DCC1CB84A8}" type="parTrans" cxnId="{63E54298-0EED-46F5-9C59-348E325F1915}">
      <dgm:prSet/>
      <dgm:spPr/>
      <dgm:t>
        <a:bodyPr/>
        <a:lstStyle/>
        <a:p>
          <a:endParaRPr lang="en-029" sz="1400"/>
        </a:p>
      </dgm:t>
    </dgm:pt>
    <dgm:pt modelId="{235BAE92-5B4D-4461-BB43-73990DB5FF85}" type="sibTrans" cxnId="{63E54298-0EED-46F5-9C59-348E325F1915}">
      <dgm:prSet/>
      <dgm:spPr/>
      <dgm:t>
        <a:bodyPr/>
        <a:lstStyle/>
        <a:p>
          <a:endParaRPr lang="en-029" sz="1400"/>
        </a:p>
      </dgm:t>
    </dgm:pt>
    <dgm:pt modelId="{2B7AEC52-3395-4D9B-89FE-B058EF979B4F}">
      <dgm:prSet phldrT="[Text]" custT="1"/>
      <dgm:spPr/>
      <dgm:t>
        <a:bodyPr/>
        <a:lstStyle/>
        <a:p>
          <a:r>
            <a:rPr lang="en-029" sz="1400" dirty="0" err="1" smtClean="0"/>
            <a:t>Onboarding</a:t>
          </a:r>
          <a:r>
            <a:rPr lang="en-029" sz="1400" dirty="0" smtClean="0"/>
            <a:t>/</a:t>
          </a:r>
        </a:p>
        <a:p>
          <a:r>
            <a:rPr lang="en-029" sz="1400" dirty="0" smtClean="0"/>
            <a:t>learning &amp; development</a:t>
          </a:r>
          <a:endParaRPr lang="en-029" sz="1400" dirty="0"/>
        </a:p>
      </dgm:t>
    </dgm:pt>
    <dgm:pt modelId="{6E4B58B2-4D37-4C64-A6DB-0720F31CC3BA}" type="parTrans" cxnId="{3516D598-D4A2-4B13-B57F-071EEA446F68}">
      <dgm:prSet/>
      <dgm:spPr/>
      <dgm:t>
        <a:bodyPr/>
        <a:lstStyle/>
        <a:p>
          <a:endParaRPr lang="en-029" sz="1400"/>
        </a:p>
      </dgm:t>
    </dgm:pt>
    <dgm:pt modelId="{A17AF096-31B3-4918-A468-5ED9C83A9853}" type="sibTrans" cxnId="{3516D598-D4A2-4B13-B57F-071EEA446F68}">
      <dgm:prSet/>
      <dgm:spPr/>
      <dgm:t>
        <a:bodyPr/>
        <a:lstStyle/>
        <a:p>
          <a:endParaRPr lang="en-029" sz="1400"/>
        </a:p>
      </dgm:t>
    </dgm:pt>
    <dgm:pt modelId="{A19F32D6-4B44-4D49-A536-01C9E60CDBE7}">
      <dgm:prSet phldrT="[Text]" custT="1"/>
      <dgm:spPr/>
      <dgm:t>
        <a:bodyPr/>
        <a:lstStyle/>
        <a:p>
          <a:r>
            <a:rPr lang="en-029" sz="1400" dirty="0" smtClean="0"/>
            <a:t>Performance management/</a:t>
          </a:r>
        </a:p>
        <a:p>
          <a:r>
            <a:rPr lang="en-029" sz="1400" dirty="0" smtClean="0"/>
            <a:t>Engagement &amp; retention</a:t>
          </a:r>
          <a:endParaRPr lang="en-029" sz="1400" dirty="0"/>
        </a:p>
      </dgm:t>
    </dgm:pt>
    <dgm:pt modelId="{3630F5E1-163E-4AB3-8C9C-DBC4570A5B27}" type="parTrans" cxnId="{98D41681-503A-41F7-8A05-677C3F7309D4}">
      <dgm:prSet/>
      <dgm:spPr/>
      <dgm:t>
        <a:bodyPr/>
        <a:lstStyle/>
        <a:p>
          <a:endParaRPr lang="en-029" sz="1400"/>
        </a:p>
      </dgm:t>
    </dgm:pt>
    <dgm:pt modelId="{8B786DB1-1DD4-4C5A-948B-CE117D5F9ABA}" type="sibTrans" cxnId="{98D41681-503A-41F7-8A05-677C3F7309D4}">
      <dgm:prSet/>
      <dgm:spPr/>
      <dgm:t>
        <a:bodyPr/>
        <a:lstStyle/>
        <a:p>
          <a:endParaRPr lang="en-029" sz="1400"/>
        </a:p>
      </dgm:t>
    </dgm:pt>
    <dgm:pt modelId="{BBDA00F3-3688-417A-9B4A-0D1307C27BC0}">
      <dgm:prSet phldrT="[Text]" custT="1"/>
      <dgm:spPr/>
      <dgm:t>
        <a:bodyPr/>
        <a:lstStyle/>
        <a:p>
          <a:r>
            <a:rPr lang="en-029" sz="1400" dirty="0" smtClean="0"/>
            <a:t>Succession Planning</a:t>
          </a:r>
          <a:endParaRPr lang="en-029" sz="1400" dirty="0"/>
        </a:p>
      </dgm:t>
    </dgm:pt>
    <dgm:pt modelId="{A1D89B99-0E1A-4A6F-B6FA-31CCA3698201}" type="parTrans" cxnId="{3A35B640-AD88-45F2-8E49-8E813F53405A}">
      <dgm:prSet/>
      <dgm:spPr/>
      <dgm:t>
        <a:bodyPr/>
        <a:lstStyle/>
        <a:p>
          <a:endParaRPr lang="en-029" sz="1400"/>
        </a:p>
      </dgm:t>
    </dgm:pt>
    <dgm:pt modelId="{EBC89C2B-107B-4155-A0D2-6D6F7DD64CDE}" type="sibTrans" cxnId="{3A35B640-AD88-45F2-8E49-8E813F53405A}">
      <dgm:prSet/>
      <dgm:spPr/>
      <dgm:t>
        <a:bodyPr/>
        <a:lstStyle/>
        <a:p>
          <a:endParaRPr lang="en-029" sz="1400"/>
        </a:p>
      </dgm:t>
    </dgm:pt>
    <dgm:pt modelId="{7DFC3AAF-CF89-44D1-8D27-5F58A5C0A852}">
      <dgm:prSet phldrT="[Text]" custT="1"/>
      <dgm:spPr/>
      <dgm:t>
        <a:bodyPr/>
        <a:lstStyle/>
        <a:p>
          <a:r>
            <a:rPr lang="en-029" sz="1400" dirty="0" smtClean="0"/>
            <a:t>Leadership develop-</a:t>
          </a:r>
          <a:r>
            <a:rPr lang="en-029" sz="1400" dirty="0" err="1" smtClean="0"/>
            <a:t>ment</a:t>
          </a:r>
          <a:endParaRPr lang="en-029" sz="1400" dirty="0"/>
        </a:p>
      </dgm:t>
    </dgm:pt>
    <dgm:pt modelId="{69E12A2A-8E16-4812-AB26-5DBDC4F92C05}" type="parTrans" cxnId="{C89DF2E6-F18F-430E-88DE-B6533D4BDC49}">
      <dgm:prSet/>
      <dgm:spPr/>
      <dgm:t>
        <a:bodyPr/>
        <a:lstStyle/>
        <a:p>
          <a:endParaRPr lang="en-029" sz="1400"/>
        </a:p>
      </dgm:t>
    </dgm:pt>
    <dgm:pt modelId="{8BE1DE53-1F16-499F-9408-5C831DF2F51F}" type="sibTrans" cxnId="{C89DF2E6-F18F-430E-88DE-B6533D4BDC49}">
      <dgm:prSet/>
      <dgm:spPr/>
      <dgm:t>
        <a:bodyPr/>
        <a:lstStyle/>
        <a:p>
          <a:endParaRPr lang="en-029" sz="1400"/>
        </a:p>
      </dgm:t>
    </dgm:pt>
    <dgm:pt modelId="{288E2F22-069A-43DD-8ECA-C7B5EBDAB7DA}">
      <dgm:prSet phldrT="[Text]" custT="1"/>
      <dgm:spPr/>
      <dgm:t>
        <a:bodyPr/>
        <a:lstStyle/>
        <a:p>
          <a:endParaRPr lang="en-029"/>
        </a:p>
      </dgm:t>
    </dgm:pt>
    <dgm:pt modelId="{02F2B8F4-13A6-46C5-BE45-A7A184FD6BEF}" type="parTrans" cxnId="{8A974491-8AAC-4E9E-89CF-356AA85DEB99}">
      <dgm:prSet/>
      <dgm:spPr/>
      <dgm:t>
        <a:bodyPr/>
        <a:lstStyle/>
        <a:p>
          <a:endParaRPr lang="en-029" sz="1400"/>
        </a:p>
      </dgm:t>
    </dgm:pt>
    <dgm:pt modelId="{502C24A6-A6E5-4BB2-B248-C331472DF804}" type="sibTrans" cxnId="{8A974491-8AAC-4E9E-89CF-356AA85DEB99}">
      <dgm:prSet/>
      <dgm:spPr/>
      <dgm:t>
        <a:bodyPr/>
        <a:lstStyle/>
        <a:p>
          <a:endParaRPr lang="en-029" sz="1400"/>
        </a:p>
      </dgm:t>
    </dgm:pt>
    <dgm:pt modelId="{25167AFB-1F05-4345-AD31-5919FB9D09FE}" type="pres">
      <dgm:prSet presAssocID="{F02D6434-681D-4B93-B701-62F8D31CF321}" presName="Name0" presStyleCnt="0">
        <dgm:presLayoutVars>
          <dgm:chMax val="1"/>
          <dgm:chPref val="1"/>
          <dgm:dir/>
          <dgm:animOne val="branch"/>
          <dgm:animLvl val="lvl"/>
        </dgm:presLayoutVars>
      </dgm:prSet>
      <dgm:spPr/>
      <dgm:t>
        <a:bodyPr/>
        <a:lstStyle/>
        <a:p>
          <a:endParaRPr lang="en-029"/>
        </a:p>
      </dgm:t>
    </dgm:pt>
    <dgm:pt modelId="{73683F4B-1334-4639-B866-52F892D7A16D}" type="pres">
      <dgm:prSet presAssocID="{D94DA61C-0342-48C2-850F-6B28FEF13D54}" presName="Parent" presStyleLbl="node0" presStyleIdx="0" presStyleCnt="1">
        <dgm:presLayoutVars>
          <dgm:chMax val="6"/>
          <dgm:chPref val="6"/>
        </dgm:presLayoutVars>
      </dgm:prSet>
      <dgm:spPr/>
      <dgm:t>
        <a:bodyPr/>
        <a:lstStyle/>
        <a:p>
          <a:endParaRPr lang="en-029"/>
        </a:p>
      </dgm:t>
    </dgm:pt>
    <dgm:pt modelId="{B822BAD4-A64F-4175-B845-ADAF8BBB48D4}" type="pres">
      <dgm:prSet presAssocID="{181190C3-9112-45C1-BFDC-EBE2F1214FE9}" presName="Accent1" presStyleCnt="0"/>
      <dgm:spPr/>
    </dgm:pt>
    <dgm:pt modelId="{7FA6E62C-C453-480F-B80D-6F140695E682}" type="pres">
      <dgm:prSet presAssocID="{181190C3-9112-45C1-BFDC-EBE2F1214FE9}" presName="Accent" presStyleLbl="bgShp" presStyleIdx="0" presStyleCnt="6"/>
      <dgm:spPr/>
    </dgm:pt>
    <dgm:pt modelId="{C7F9216B-30B7-41B3-B827-206EC68B0111}" type="pres">
      <dgm:prSet presAssocID="{181190C3-9112-45C1-BFDC-EBE2F1214FE9}" presName="Child1" presStyleLbl="node1" presStyleIdx="0" presStyleCnt="6" custScaleX="118980">
        <dgm:presLayoutVars>
          <dgm:chMax val="0"/>
          <dgm:chPref val="0"/>
          <dgm:bulletEnabled val="1"/>
        </dgm:presLayoutVars>
      </dgm:prSet>
      <dgm:spPr/>
      <dgm:t>
        <a:bodyPr/>
        <a:lstStyle/>
        <a:p>
          <a:endParaRPr lang="en-029"/>
        </a:p>
      </dgm:t>
    </dgm:pt>
    <dgm:pt modelId="{34DE9A95-4CA9-4D40-9223-0820AA74EB6F}" type="pres">
      <dgm:prSet presAssocID="{6EA6F15E-4620-431C-B859-8EB0B932C006}" presName="Accent2" presStyleCnt="0"/>
      <dgm:spPr/>
    </dgm:pt>
    <dgm:pt modelId="{EAE8B905-4F6D-4325-81BC-A0A9C16EB938}" type="pres">
      <dgm:prSet presAssocID="{6EA6F15E-4620-431C-B859-8EB0B932C006}" presName="Accent" presStyleLbl="bgShp" presStyleIdx="1" presStyleCnt="6" custLinFactNeighborX="27118"/>
      <dgm:spPr/>
    </dgm:pt>
    <dgm:pt modelId="{0ECD3246-7C13-4704-9454-FEE0D4D81EEF}" type="pres">
      <dgm:prSet presAssocID="{6EA6F15E-4620-431C-B859-8EB0B932C006}" presName="Child2" presStyleLbl="node1" presStyleIdx="1" presStyleCnt="6" custScaleX="116332" custLinFactNeighborX="19715">
        <dgm:presLayoutVars>
          <dgm:chMax val="0"/>
          <dgm:chPref val="0"/>
          <dgm:bulletEnabled val="1"/>
        </dgm:presLayoutVars>
      </dgm:prSet>
      <dgm:spPr/>
      <dgm:t>
        <a:bodyPr/>
        <a:lstStyle/>
        <a:p>
          <a:endParaRPr lang="en-029"/>
        </a:p>
      </dgm:t>
    </dgm:pt>
    <dgm:pt modelId="{ABFB97D7-FB28-4934-B02B-8DFE31CBC52E}" type="pres">
      <dgm:prSet presAssocID="{2B7AEC52-3395-4D9B-89FE-B058EF979B4F}" presName="Accent3" presStyleCnt="0"/>
      <dgm:spPr/>
    </dgm:pt>
    <dgm:pt modelId="{F83B2734-530D-4753-952A-8B890856D63D}" type="pres">
      <dgm:prSet presAssocID="{2B7AEC52-3395-4D9B-89FE-B058EF979B4F}" presName="Accent" presStyleLbl="bgShp" presStyleIdx="2" presStyleCnt="6" custLinFactNeighborX="43727"/>
      <dgm:spPr/>
    </dgm:pt>
    <dgm:pt modelId="{3960486A-593C-40F6-A77E-222007C1B1C7}" type="pres">
      <dgm:prSet presAssocID="{2B7AEC52-3395-4D9B-89FE-B058EF979B4F}" presName="Child3" presStyleLbl="node1" presStyleIdx="2" presStyleCnt="6" custScaleX="122319" custLinFactNeighborX="22301">
        <dgm:presLayoutVars>
          <dgm:chMax val="0"/>
          <dgm:chPref val="0"/>
          <dgm:bulletEnabled val="1"/>
        </dgm:presLayoutVars>
      </dgm:prSet>
      <dgm:spPr/>
      <dgm:t>
        <a:bodyPr/>
        <a:lstStyle/>
        <a:p>
          <a:endParaRPr lang="en-029"/>
        </a:p>
      </dgm:t>
    </dgm:pt>
    <dgm:pt modelId="{369E1800-56CF-4EBD-9B21-CD10CF2341D3}" type="pres">
      <dgm:prSet presAssocID="{A19F32D6-4B44-4D49-A536-01C9E60CDBE7}" presName="Accent4" presStyleCnt="0"/>
      <dgm:spPr/>
    </dgm:pt>
    <dgm:pt modelId="{25FFCE8F-04A3-4724-8E40-B1AEABE9173F}" type="pres">
      <dgm:prSet presAssocID="{A19F32D6-4B44-4D49-A536-01C9E60CDBE7}" presName="Accent" presStyleLbl="bgShp" presStyleIdx="3" presStyleCnt="6" custLinFactNeighborY="20293"/>
      <dgm:spPr/>
    </dgm:pt>
    <dgm:pt modelId="{1B75C36C-441A-490A-9650-D520B3DF52F7}" type="pres">
      <dgm:prSet presAssocID="{A19F32D6-4B44-4D49-A536-01C9E60CDBE7}" presName="Child4" presStyleLbl="node1" presStyleIdx="3" presStyleCnt="6" custScaleX="137699">
        <dgm:presLayoutVars>
          <dgm:chMax val="0"/>
          <dgm:chPref val="0"/>
          <dgm:bulletEnabled val="1"/>
        </dgm:presLayoutVars>
      </dgm:prSet>
      <dgm:spPr/>
      <dgm:t>
        <a:bodyPr/>
        <a:lstStyle/>
        <a:p>
          <a:endParaRPr lang="en-029"/>
        </a:p>
      </dgm:t>
    </dgm:pt>
    <dgm:pt modelId="{DD0AB5BD-992C-42F0-AD31-F401993D24BC}" type="pres">
      <dgm:prSet presAssocID="{BBDA00F3-3688-417A-9B4A-0D1307C27BC0}" presName="Accent5" presStyleCnt="0"/>
      <dgm:spPr/>
    </dgm:pt>
    <dgm:pt modelId="{04C5834B-B808-4722-849E-CEDB1712A9C7}" type="pres">
      <dgm:prSet presAssocID="{BBDA00F3-3688-417A-9B4A-0D1307C27BC0}" presName="Accent" presStyleLbl="bgShp" presStyleIdx="4" presStyleCnt="6" custLinFactNeighborX="-34997"/>
      <dgm:spPr/>
    </dgm:pt>
    <dgm:pt modelId="{38381A94-6630-47C4-9683-5C345F98C63E}" type="pres">
      <dgm:prSet presAssocID="{BBDA00F3-3688-417A-9B4A-0D1307C27BC0}" presName="Child5" presStyleLbl="node1" presStyleIdx="4" presStyleCnt="6" custScaleX="124011" custLinFactNeighborX="-25435">
        <dgm:presLayoutVars>
          <dgm:chMax val="0"/>
          <dgm:chPref val="0"/>
          <dgm:bulletEnabled val="1"/>
        </dgm:presLayoutVars>
      </dgm:prSet>
      <dgm:spPr/>
      <dgm:t>
        <a:bodyPr/>
        <a:lstStyle/>
        <a:p>
          <a:endParaRPr lang="en-029"/>
        </a:p>
      </dgm:t>
    </dgm:pt>
    <dgm:pt modelId="{B40BA0D1-BB35-4A86-90DA-A178FAC02101}" type="pres">
      <dgm:prSet presAssocID="{7DFC3AAF-CF89-44D1-8D27-5F58A5C0A852}" presName="Accent6" presStyleCnt="0"/>
      <dgm:spPr/>
    </dgm:pt>
    <dgm:pt modelId="{076F2C40-1A32-4608-B688-74DAFAC91BA2}" type="pres">
      <dgm:prSet presAssocID="{7DFC3AAF-CF89-44D1-8D27-5F58A5C0A852}" presName="Accent" presStyleLbl="bgShp" presStyleIdx="5" presStyleCnt="6" custLinFactNeighborX="-32940"/>
      <dgm:spPr/>
      <dgm:t>
        <a:bodyPr/>
        <a:lstStyle/>
        <a:p>
          <a:endParaRPr lang="en-029"/>
        </a:p>
      </dgm:t>
    </dgm:pt>
    <dgm:pt modelId="{A1B27A1D-D2C8-4308-9569-45DCD696440B}" type="pres">
      <dgm:prSet presAssocID="{7DFC3AAF-CF89-44D1-8D27-5F58A5C0A852}" presName="Child6" presStyleLbl="node1" presStyleIdx="5" presStyleCnt="6" custScaleX="113882" custLinFactNeighborX="-20742">
        <dgm:presLayoutVars>
          <dgm:chMax val="0"/>
          <dgm:chPref val="0"/>
          <dgm:bulletEnabled val="1"/>
        </dgm:presLayoutVars>
      </dgm:prSet>
      <dgm:spPr/>
      <dgm:t>
        <a:bodyPr/>
        <a:lstStyle/>
        <a:p>
          <a:endParaRPr lang="en-029"/>
        </a:p>
      </dgm:t>
    </dgm:pt>
  </dgm:ptLst>
  <dgm:cxnLst>
    <dgm:cxn modelId="{3A35B640-AD88-45F2-8E49-8E813F53405A}" srcId="{D94DA61C-0342-48C2-850F-6B28FEF13D54}" destId="{BBDA00F3-3688-417A-9B4A-0D1307C27BC0}" srcOrd="4" destOrd="0" parTransId="{A1D89B99-0E1A-4A6F-B6FA-31CCA3698201}" sibTransId="{EBC89C2B-107B-4155-A0D2-6D6F7DD64CDE}"/>
    <dgm:cxn modelId="{394B87B0-60A4-436B-A364-F243470C54B2}" type="presOf" srcId="{D94DA61C-0342-48C2-850F-6B28FEF13D54}" destId="{73683F4B-1334-4639-B866-52F892D7A16D}" srcOrd="0" destOrd="0" presId="urn:microsoft.com/office/officeart/2011/layout/HexagonRadial"/>
    <dgm:cxn modelId="{D2C23A53-C049-4A8B-9E9C-9C99B461C27F}" srcId="{F02D6434-681D-4B93-B701-62F8D31CF321}" destId="{D94DA61C-0342-48C2-850F-6B28FEF13D54}" srcOrd="0" destOrd="0" parTransId="{947E0220-301D-490A-98EE-A48CF696D950}" sibTransId="{9D736614-1D4F-4329-8EC2-622233E139C2}"/>
    <dgm:cxn modelId="{63E54298-0EED-46F5-9C59-348E325F1915}" srcId="{D94DA61C-0342-48C2-850F-6B28FEF13D54}" destId="{6EA6F15E-4620-431C-B859-8EB0B932C006}" srcOrd="1" destOrd="0" parTransId="{B9CAB149-07A2-459D-86C9-F9DCC1CB84A8}" sibTransId="{235BAE92-5B4D-4461-BB43-73990DB5FF85}"/>
    <dgm:cxn modelId="{98D41681-503A-41F7-8A05-677C3F7309D4}" srcId="{D94DA61C-0342-48C2-850F-6B28FEF13D54}" destId="{A19F32D6-4B44-4D49-A536-01C9E60CDBE7}" srcOrd="3" destOrd="0" parTransId="{3630F5E1-163E-4AB3-8C9C-DBC4570A5B27}" sibTransId="{8B786DB1-1DD4-4C5A-948B-CE117D5F9ABA}"/>
    <dgm:cxn modelId="{AFAF7EF0-E4D8-4C7C-83F2-41B47E5C27FE}" type="presOf" srcId="{A19F32D6-4B44-4D49-A536-01C9E60CDBE7}" destId="{1B75C36C-441A-490A-9650-D520B3DF52F7}" srcOrd="0" destOrd="0" presId="urn:microsoft.com/office/officeart/2011/layout/HexagonRadial"/>
    <dgm:cxn modelId="{C89DF2E6-F18F-430E-88DE-B6533D4BDC49}" srcId="{D94DA61C-0342-48C2-850F-6B28FEF13D54}" destId="{7DFC3AAF-CF89-44D1-8D27-5F58A5C0A852}" srcOrd="5" destOrd="0" parTransId="{69E12A2A-8E16-4812-AB26-5DBDC4F92C05}" sibTransId="{8BE1DE53-1F16-499F-9408-5C831DF2F51F}"/>
    <dgm:cxn modelId="{94461F2A-8323-42F3-A5A3-2ED27E74E8F8}" type="presOf" srcId="{BBDA00F3-3688-417A-9B4A-0D1307C27BC0}" destId="{38381A94-6630-47C4-9683-5C345F98C63E}" srcOrd="0" destOrd="0" presId="urn:microsoft.com/office/officeart/2011/layout/HexagonRadial"/>
    <dgm:cxn modelId="{84CC6956-78B7-458E-828A-4DD89D30B44A}" type="presOf" srcId="{181190C3-9112-45C1-BFDC-EBE2F1214FE9}" destId="{C7F9216B-30B7-41B3-B827-206EC68B0111}" srcOrd="0" destOrd="0" presId="urn:microsoft.com/office/officeart/2011/layout/HexagonRadial"/>
    <dgm:cxn modelId="{8A974491-8AAC-4E9E-89CF-356AA85DEB99}" srcId="{D94DA61C-0342-48C2-850F-6B28FEF13D54}" destId="{288E2F22-069A-43DD-8ECA-C7B5EBDAB7DA}" srcOrd="6" destOrd="0" parTransId="{02F2B8F4-13A6-46C5-BE45-A7A184FD6BEF}" sibTransId="{502C24A6-A6E5-4BB2-B248-C331472DF804}"/>
    <dgm:cxn modelId="{FA3997FB-6EA7-4844-991B-F3960185EFB5}" srcId="{D94DA61C-0342-48C2-850F-6B28FEF13D54}" destId="{181190C3-9112-45C1-BFDC-EBE2F1214FE9}" srcOrd="0" destOrd="0" parTransId="{EFB8F3A2-508E-42EF-8E2D-93BCC10C7E7D}" sibTransId="{A86905E8-D32B-4C6D-8C5E-AE0BAA1DEEA4}"/>
    <dgm:cxn modelId="{5BC46732-848E-48B9-B4F3-6E2845F7DD19}" type="presOf" srcId="{2B7AEC52-3395-4D9B-89FE-B058EF979B4F}" destId="{3960486A-593C-40F6-A77E-222007C1B1C7}" srcOrd="0" destOrd="0" presId="urn:microsoft.com/office/officeart/2011/layout/HexagonRadial"/>
    <dgm:cxn modelId="{1CCC9A31-9AA6-437E-8AF7-6631417E0EAB}" type="presOf" srcId="{7DFC3AAF-CF89-44D1-8D27-5F58A5C0A852}" destId="{A1B27A1D-D2C8-4308-9569-45DCD696440B}" srcOrd="0" destOrd="0" presId="urn:microsoft.com/office/officeart/2011/layout/HexagonRadial"/>
    <dgm:cxn modelId="{3516D598-D4A2-4B13-B57F-071EEA446F68}" srcId="{D94DA61C-0342-48C2-850F-6B28FEF13D54}" destId="{2B7AEC52-3395-4D9B-89FE-B058EF979B4F}" srcOrd="2" destOrd="0" parTransId="{6E4B58B2-4D37-4C64-A6DB-0720F31CC3BA}" sibTransId="{A17AF096-31B3-4918-A468-5ED9C83A9853}"/>
    <dgm:cxn modelId="{99B9FA1F-49F5-4330-8B1E-B4AF4AD486D2}" type="presOf" srcId="{F02D6434-681D-4B93-B701-62F8D31CF321}" destId="{25167AFB-1F05-4345-AD31-5919FB9D09FE}" srcOrd="0" destOrd="0" presId="urn:microsoft.com/office/officeart/2011/layout/HexagonRadial"/>
    <dgm:cxn modelId="{D9D49EFE-0EB6-4607-8928-4B00F92D90C8}" type="presOf" srcId="{6EA6F15E-4620-431C-B859-8EB0B932C006}" destId="{0ECD3246-7C13-4704-9454-FEE0D4D81EEF}" srcOrd="0" destOrd="0" presId="urn:microsoft.com/office/officeart/2011/layout/HexagonRadial"/>
    <dgm:cxn modelId="{AF3CEE03-271F-48E0-9380-A793ABD70A8E}" type="presParOf" srcId="{25167AFB-1F05-4345-AD31-5919FB9D09FE}" destId="{73683F4B-1334-4639-B866-52F892D7A16D}" srcOrd="0" destOrd="0" presId="urn:microsoft.com/office/officeart/2011/layout/HexagonRadial"/>
    <dgm:cxn modelId="{371F59F4-633B-4509-B5E4-3DE45FB710A2}" type="presParOf" srcId="{25167AFB-1F05-4345-AD31-5919FB9D09FE}" destId="{B822BAD4-A64F-4175-B845-ADAF8BBB48D4}" srcOrd="1" destOrd="0" presId="urn:microsoft.com/office/officeart/2011/layout/HexagonRadial"/>
    <dgm:cxn modelId="{D6A5C0C8-493F-414B-A4C9-53710E9F9972}" type="presParOf" srcId="{B822BAD4-A64F-4175-B845-ADAF8BBB48D4}" destId="{7FA6E62C-C453-480F-B80D-6F140695E682}" srcOrd="0" destOrd="0" presId="urn:microsoft.com/office/officeart/2011/layout/HexagonRadial"/>
    <dgm:cxn modelId="{AF55C702-6647-4654-8ED0-0CCA9EA9AB33}" type="presParOf" srcId="{25167AFB-1F05-4345-AD31-5919FB9D09FE}" destId="{C7F9216B-30B7-41B3-B827-206EC68B0111}" srcOrd="2" destOrd="0" presId="urn:microsoft.com/office/officeart/2011/layout/HexagonRadial"/>
    <dgm:cxn modelId="{728578C8-CD16-4F03-95F2-37DC1BDDA5CD}" type="presParOf" srcId="{25167AFB-1F05-4345-AD31-5919FB9D09FE}" destId="{34DE9A95-4CA9-4D40-9223-0820AA74EB6F}" srcOrd="3" destOrd="0" presId="urn:microsoft.com/office/officeart/2011/layout/HexagonRadial"/>
    <dgm:cxn modelId="{D2650E0B-40EE-4EE3-BB77-3A64EB86F3F3}" type="presParOf" srcId="{34DE9A95-4CA9-4D40-9223-0820AA74EB6F}" destId="{EAE8B905-4F6D-4325-81BC-A0A9C16EB938}" srcOrd="0" destOrd="0" presId="urn:microsoft.com/office/officeart/2011/layout/HexagonRadial"/>
    <dgm:cxn modelId="{E876923E-CA0C-48B3-A8B8-0BEAA9176BC9}" type="presParOf" srcId="{25167AFB-1F05-4345-AD31-5919FB9D09FE}" destId="{0ECD3246-7C13-4704-9454-FEE0D4D81EEF}" srcOrd="4" destOrd="0" presId="urn:microsoft.com/office/officeart/2011/layout/HexagonRadial"/>
    <dgm:cxn modelId="{293301CF-284E-41BA-BE59-19FEBDA0AE62}" type="presParOf" srcId="{25167AFB-1F05-4345-AD31-5919FB9D09FE}" destId="{ABFB97D7-FB28-4934-B02B-8DFE31CBC52E}" srcOrd="5" destOrd="0" presId="urn:microsoft.com/office/officeart/2011/layout/HexagonRadial"/>
    <dgm:cxn modelId="{7D059C80-07CF-4FAE-BA38-0541265EB26A}" type="presParOf" srcId="{ABFB97D7-FB28-4934-B02B-8DFE31CBC52E}" destId="{F83B2734-530D-4753-952A-8B890856D63D}" srcOrd="0" destOrd="0" presId="urn:microsoft.com/office/officeart/2011/layout/HexagonRadial"/>
    <dgm:cxn modelId="{DEEDF9F5-C1F1-4163-BEE7-C495D7164D22}" type="presParOf" srcId="{25167AFB-1F05-4345-AD31-5919FB9D09FE}" destId="{3960486A-593C-40F6-A77E-222007C1B1C7}" srcOrd="6" destOrd="0" presId="urn:microsoft.com/office/officeart/2011/layout/HexagonRadial"/>
    <dgm:cxn modelId="{21D6C1C2-4DA9-4EB9-88AE-DD24DFCBDA34}" type="presParOf" srcId="{25167AFB-1F05-4345-AD31-5919FB9D09FE}" destId="{369E1800-56CF-4EBD-9B21-CD10CF2341D3}" srcOrd="7" destOrd="0" presId="urn:microsoft.com/office/officeart/2011/layout/HexagonRadial"/>
    <dgm:cxn modelId="{59300D16-7A92-4929-BDCE-108D283B91F9}" type="presParOf" srcId="{369E1800-56CF-4EBD-9B21-CD10CF2341D3}" destId="{25FFCE8F-04A3-4724-8E40-B1AEABE9173F}" srcOrd="0" destOrd="0" presId="urn:microsoft.com/office/officeart/2011/layout/HexagonRadial"/>
    <dgm:cxn modelId="{9A1A3C78-11E8-4E02-A6B3-BCB74D29D5DF}" type="presParOf" srcId="{25167AFB-1F05-4345-AD31-5919FB9D09FE}" destId="{1B75C36C-441A-490A-9650-D520B3DF52F7}" srcOrd="8" destOrd="0" presId="urn:microsoft.com/office/officeart/2011/layout/HexagonRadial"/>
    <dgm:cxn modelId="{4192EA81-6144-425C-9AA9-5998FC1EAC7F}" type="presParOf" srcId="{25167AFB-1F05-4345-AD31-5919FB9D09FE}" destId="{DD0AB5BD-992C-42F0-AD31-F401993D24BC}" srcOrd="9" destOrd="0" presId="urn:microsoft.com/office/officeart/2011/layout/HexagonRadial"/>
    <dgm:cxn modelId="{619B2C4B-4546-4B02-96F4-3CC354A2911D}" type="presParOf" srcId="{DD0AB5BD-992C-42F0-AD31-F401993D24BC}" destId="{04C5834B-B808-4722-849E-CEDB1712A9C7}" srcOrd="0" destOrd="0" presId="urn:microsoft.com/office/officeart/2011/layout/HexagonRadial"/>
    <dgm:cxn modelId="{317EB6F6-1810-42B5-A3F9-75C8B9AB2EDA}" type="presParOf" srcId="{25167AFB-1F05-4345-AD31-5919FB9D09FE}" destId="{38381A94-6630-47C4-9683-5C345F98C63E}" srcOrd="10" destOrd="0" presId="urn:microsoft.com/office/officeart/2011/layout/HexagonRadial"/>
    <dgm:cxn modelId="{DFF711B2-4B2F-4194-B144-55C45E6FE8D4}" type="presParOf" srcId="{25167AFB-1F05-4345-AD31-5919FB9D09FE}" destId="{B40BA0D1-BB35-4A86-90DA-A178FAC02101}" srcOrd="11" destOrd="0" presId="urn:microsoft.com/office/officeart/2011/layout/HexagonRadial"/>
    <dgm:cxn modelId="{755C5BCD-2263-4A90-84C2-0E5AB1C53086}" type="presParOf" srcId="{B40BA0D1-BB35-4A86-90DA-A178FAC02101}" destId="{076F2C40-1A32-4608-B688-74DAFAC91BA2}" srcOrd="0" destOrd="0" presId="urn:microsoft.com/office/officeart/2011/layout/HexagonRadial"/>
    <dgm:cxn modelId="{775DB7CF-0AEE-4AE7-B7C9-8F4331B381E4}" type="presParOf" srcId="{25167AFB-1F05-4345-AD31-5919FB9D09FE}" destId="{A1B27A1D-D2C8-4308-9569-45DCD696440B}"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AFF7CE-3E4C-4CCC-A945-D3B7A580186C}" type="doc">
      <dgm:prSet loTypeId="urn:microsoft.com/office/officeart/2005/8/layout/hProcess9" loCatId="process" qsTypeId="urn:microsoft.com/office/officeart/2005/8/quickstyle/simple1" qsCatId="simple" csTypeId="urn:microsoft.com/office/officeart/2005/8/colors/accent1_2" csCatId="accent1" phldr="1"/>
      <dgm:spPr/>
    </dgm:pt>
    <dgm:pt modelId="{C3D6C092-09D4-4B53-A626-9E6BA87BC031}">
      <dgm:prSet phldrT="[Text]"/>
      <dgm:spPr/>
      <dgm:t>
        <a:bodyPr/>
        <a:lstStyle/>
        <a:p>
          <a:r>
            <a:rPr lang="en-US" dirty="0" err="1" smtClean="0"/>
            <a:t>Función</a:t>
          </a:r>
          <a:r>
            <a:rPr lang="en-US" dirty="0" smtClean="0"/>
            <a:t> del </a:t>
          </a:r>
          <a:r>
            <a:rPr lang="en-US" dirty="0" err="1" smtClean="0"/>
            <a:t>negocio</a:t>
          </a:r>
          <a:endParaRPr lang="en-029" dirty="0"/>
        </a:p>
      </dgm:t>
    </dgm:pt>
    <dgm:pt modelId="{47CD74AE-B803-4D7E-9C56-74BE031D5A5C}" type="parTrans" cxnId="{65E04511-F80D-4897-9ECA-5848B05D7AE3}">
      <dgm:prSet/>
      <dgm:spPr/>
      <dgm:t>
        <a:bodyPr/>
        <a:lstStyle/>
        <a:p>
          <a:endParaRPr lang="en-029"/>
        </a:p>
      </dgm:t>
    </dgm:pt>
    <dgm:pt modelId="{1DD149D4-A4DC-41BE-9EDA-6A09FCEF6124}" type="sibTrans" cxnId="{65E04511-F80D-4897-9ECA-5848B05D7AE3}">
      <dgm:prSet/>
      <dgm:spPr/>
      <dgm:t>
        <a:bodyPr/>
        <a:lstStyle/>
        <a:p>
          <a:endParaRPr lang="en-029"/>
        </a:p>
      </dgm:t>
    </dgm:pt>
    <dgm:pt modelId="{86BE8CC0-A99B-449C-BFC3-89E8D6B9FF34}">
      <dgm:prSet phldrT="[Text]"/>
      <dgm:spPr/>
      <dgm:t>
        <a:bodyPr/>
        <a:lstStyle/>
        <a:p>
          <a:r>
            <a:rPr lang="en-US" dirty="0" smtClean="0"/>
            <a:t>Socio de </a:t>
          </a:r>
          <a:r>
            <a:rPr lang="en-US" dirty="0" err="1" smtClean="0"/>
            <a:t>negocio</a:t>
          </a:r>
          <a:endParaRPr lang="en-029" dirty="0"/>
        </a:p>
      </dgm:t>
    </dgm:pt>
    <dgm:pt modelId="{44F9F063-861D-4631-B54A-394ABD674DFB}" type="parTrans" cxnId="{BF88C73A-6ED6-44AF-943D-E3D33468B213}">
      <dgm:prSet/>
      <dgm:spPr/>
      <dgm:t>
        <a:bodyPr/>
        <a:lstStyle/>
        <a:p>
          <a:endParaRPr lang="en-029"/>
        </a:p>
      </dgm:t>
    </dgm:pt>
    <dgm:pt modelId="{F3513296-35D4-4FE7-9D81-DEFF33AC252F}" type="sibTrans" cxnId="{BF88C73A-6ED6-44AF-943D-E3D33468B213}">
      <dgm:prSet/>
      <dgm:spPr/>
      <dgm:t>
        <a:bodyPr/>
        <a:lstStyle/>
        <a:p>
          <a:endParaRPr lang="en-029"/>
        </a:p>
      </dgm:t>
    </dgm:pt>
    <dgm:pt modelId="{90BD52E6-DBAA-428F-A5FC-BAE56AC0C331}">
      <dgm:prSet phldrT="[Text]"/>
      <dgm:spPr/>
      <dgm:t>
        <a:bodyPr/>
        <a:lstStyle/>
        <a:p>
          <a:r>
            <a:rPr lang="en-US" dirty="0" smtClean="0"/>
            <a:t>Socio </a:t>
          </a:r>
          <a:r>
            <a:rPr lang="en-US" dirty="0" err="1" smtClean="0"/>
            <a:t>estratégico</a:t>
          </a:r>
          <a:endParaRPr lang="en-029" dirty="0"/>
        </a:p>
      </dgm:t>
    </dgm:pt>
    <dgm:pt modelId="{61ED154B-A150-41F0-BAFB-101D84B2B4AC}" type="parTrans" cxnId="{6F7A3FDA-8FAA-4C2C-8DF4-B57867DAAEDD}">
      <dgm:prSet/>
      <dgm:spPr/>
      <dgm:t>
        <a:bodyPr/>
        <a:lstStyle/>
        <a:p>
          <a:endParaRPr lang="en-029"/>
        </a:p>
      </dgm:t>
    </dgm:pt>
    <dgm:pt modelId="{9B5587D2-4501-49ED-B062-1C2861041CA3}" type="sibTrans" cxnId="{6F7A3FDA-8FAA-4C2C-8DF4-B57867DAAEDD}">
      <dgm:prSet/>
      <dgm:spPr/>
      <dgm:t>
        <a:bodyPr/>
        <a:lstStyle/>
        <a:p>
          <a:endParaRPr lang="en-029"/>
        </a:p>
      </dgm:t>
    </dgm:pt>
    <dgm:pt modelId="{B2F04284-FAD2-4803-9086-1389B6AC6657}" type="pres">
      <dgm:prSet presAssocID="{F2AFF7CE-3E4C-4CCC-A945-D3B7A580186C}" presName="CompostProcess" presStyleCnt="0">
        <dgm:presLayoutVars>
          <dgm:dir/>
          <dgm:resizeHandles val="exact"/>
        </dgm:presLayoutVars>
      </dgm:prSet>
      <dgm:spPr/>
    </dgm:pt>
    <dgm:pt modelId="{DB23B1D3-5F57-4ADA-AC22-43D3741F36F9}" type="pres">
      <dgm:prSet presAssocID="{F2AFF7CE-3E4C-4CCC-A945-D3B7A580186C}" presName="arrow" presStyleLbl="bgShp" presStyleIdx="0" presStyleCnt="1"/>
      <dgm:spPr/>
    </dgm:pt>
    <dgm:pt modelId="{384F7AB7-9CCC-4912-A81B-814C8F98F83D}" type="pres">
      <dgm:prSet presAssocID="{F2AFF7CE-3E4C-4CCC-A945-D3B7A580186C}" presName="linearProcess" presStyleCnt="0"/>
      <dgm:spPr/>
    </dgm:pt>
    <dgm:pt modelId="{EF0EDF74-7A33-440C-B6E3-397BA90500EE}" type="pres">
      <dgm:prSet presAssocID="{C3D6C092-09D4-4B53-A626-9E6BA87BC031}" presName="textNode" presStyleLbl="node1" presStyleIdx="0" presStyleCnt="3">
        <dgm:presLayoutVars>
          <dgm:bulletEnabled val="1"/>
        </dgm:presLayoutVars>
      </dgm:prSet>
      <dgm:spPr/>
      <dgm:t>
        <a:bodyPr/>
        <a:lstStyle/>
        <a:p>
          <a:endParaRPr lang="en-029"/>
        </a:p>
      </dgm:t>
    </dgm:pt>
    <dgm:pt modelId="{6DE39F08-D76D-44A5-A8B1-30DEA3D3C321}" type="pres">
      <dgm:prSet presAssocID="{1DD149D4-A4DC-41BE-9EDA-6A09FCEF6124}" presName="sibTrans" presStyleCnt="0"/>
      <dgm:spPr/>
    </dgm:pt>
    <dgm:pt modelId="{F24A9CE3-FD61-4388-8E98-356EBC632EA6}" type="pres">
      <dgm:prSet presAssocID="{86BE8CC0-A99B-449C-BFC3-89E8D6B9FF34}" presName="textNode" presStyleLbl="node1" presStyleIdx="1" presStyleCnt="3">
        <dgm:presLayoutVars>
          <dgm:bulletEnabled val="1"/>
        </dgm:presLayoutVars>
      </dgm:prSet>
      <dgm:spPr/>
      <dgm:t>
        <a:bodyPr/>
        <a:lstStyle/>
        <a:p>
          <a:endParaRPr lang="en-029"/>
        </a:p>
      </dgm:t>
    </dgm:pt>
    <dgm:pt modelId="{A01163BC-5C9E-490C-AF22-AECD27B80756}" type="pres">
      <dgm:prSet presAssocID="{F3513296-35D4-4FE7-9D81-DEFF33AC252F}" presName="sibTrans" presStyleCnt="0"/>
      <dgm:spPr/>
    </dgm:pt>
    <dgm:pt modelId="{A9A3C646-58CE-4EF2-A3ED-F7A50F893786}" type="pres">
      <dgm:prSet presAssocID="{90BD52E6-DBAA-428F-A5FC-BAE56AC0C331}" presName="textNode" presStyleLbl="node1" presStyleIdx="2" presStyleCnt="3">
        <dgm:presLayoutVars>
          <dgm:bulletEnabled val="1"/>
        </dgm:presLayoutVars>
      </dgm:prSet>
      <dgm:spPr/>
      <dgm:t>
        <a:bodyPr/>
        <a:lstStyle/>
        <a:p>
          <a:endParaRPr lang="en-029"/>
        </a:p>
      </dgm:t>
    </dgm:pt>
  </dgm:ptLst>
  <dgm:cxnLst>
    <dgm:cxn modelId="{7B656517-0E92-4A39-9D3C-FFE540624A5C}" type="presOf" srcId="{C3D6C092-09D4-4B53-A626-9E6BA87BC031}" destId="{EF0EDF74-7A33-440C-B6E3-397BA90500EE}" srcOrd="0" destOrd="0" presId="urn:microsoft.com/office/officeart/2005/8/layout/hProcess9"/>
    <dgm:cxn modelId="{6F7A3FDA-8FAA-4C2C-8DF4-B57867DAAEDD}" srcId="{F2AFF7CE-3E4C-4CCC-A945-D3B7A580186C}" destId="{90BD52E6-DBAA-428F-A5FC-BAE56AC0C331}" srcOrd="2" destOrd="0" parTransId="{61ED154B-A150-41F0-BAFB-101D84B2B4AC}" sibTransId="{9B5587D2-4501-49ED-B062-1C2861041CA3}"/>
    <dgm:cxn modelId="{65E04511-F80D-4897-9ECA-5848B05D7AE3}" srcId="{F2AFF7CE-3E4C-4CCC-A945-D3B7A580186C}" destId="{C3D6C092-09D4-4B53-A626-9E6BA87BC031}" srcOrd="0" destOrd="0" parTransId="{47CD74AE-B803-4D7E-9C56-74BE031D5A5C}" sibTransId="{1DD149D4-A4DC-41BE-9EDA-6A09FCEF6124}"/>
    <dgm:cxn modelId="{39C99EEB-8E7F-43C5-96A9-ED8C5393BBA1}" type="presOf" srcId="{90BD52E6-DBAA-428F-A5FC-BAE56AC0C331}" destId="{A9A3C646-58CE-4EF2-A3ED-F7A50F893786}" srcOrd="0" destOrd="0" presId="urn:microsoft.com/office/officeart/2005/8/layout/hProcess9"/>
    <dgm:cxn modelId="{BF88C73A-6ED6-44AF-943D-E3D33468B213}" srcId="{F2AFF7CE-3E4C-4CCC-A945-D3B7A580186C}" destId="{86BE8CC0-A99B-449C-BFC3-89E8D6B9FF34}" srcOrd="1" destOrd="0" parTransId="{44F9F063-861D-4631-B54A-394ABD674DFB}" sibTransId="{F3513296-35D4-4FE7-9D81-DEFF33AC252F}"/>
    <dgm:cxn modelId="{6379DB93-F145-4AEE-9ED9-69696F03B7FA}" type="presOf" srcId="{F2AFF7CE-3E4C-4CCC-A945-D3B7A580186C}" destId="{B2F04284-FAD2-4803-9086-1389B6AC6657}" srcOrd="0" destOrd="0" presId="urn:microsoft.com/office/officeart/2005/8/layout/hProcess9"/>
    <dgm:cxn modelId="{DF9D5548-98EF-48FC-8FD2-F17A68E75C30}" type="presOf" srcId="{86BE8CC0-A99B-449C-BFC3-89E8D6B9FF34}" destId="{F24A9CE3-FD61-4388-8E98-356EBC632EA6}" srcOrd="0" destOrd="0" presId="urn:microsoft.com/office/officeart/2005/8/layout/hProcess9"/>
    <dgm:cxn modelId="{220F21D9-12B4-4019-9429-EB8185AF69AE}" type="presParOf" srcId="{B2F04284-FAD2-4803-9086-1389B6AC6657}" destId="{DB23B1D3-5F57-4ADA-AC22-43D3741F36F9}" srcOrd="0" destOrd="0" presId="urn:microsoft.com/office/officeart/2005/8/layout/hProcess9"/>
    <dgm:cxn modelId="{C9A3C889-915F-4CDD-AB8C-09F8108ECE7D}" type="presParOf" srcId="{B2F04284-FAD2-4803-9086-1389B6AC6657}" destId="{384F7AB7-9CCC-4912-A81B-814C8F98F83D}" srcOrd="1" destOrd="0" presId="urn:microsoft.com/office/officeart/2005/8/layout/hProcess9"/>
    <dgm:cxn modelId="{552C36DB-A072-44F7-8347-263370C97D5E}" type="presParOf" srcId="{384F7AB7-9CCC-4912-A81B-814C8F98F83D}" destId="{EF0EDF74-7A33-440C-B6E3-397BA90500EE}" srcOrd="0" destOrd="0" presId="urn:microsoft.com/office/officeart/2005/8/layout/hProcess9"/>
    <dgm:cxn modelId="{809A114F-DC5D-40F3-9607-29348892AFC9}" type="presParOf" srcId="{384F7AB7-9CCC-4912-A81B-814C8F98F83D}" destId="{6DE39F08-D76D-44A5-A8B1-30DEA3D3C321}" srcOrd="1" destOrd="0" presId="urn:microsoft.com/office/officeart/2005/8/layout/hProcess9"/>
    <dgm:cxn modelId="{A7E74479-7090-42EC-966F-CD671C6BC77D}" type="presParOf" srcId="{384F7AB7-9CCC-4912-A81B-814C8F98F83D}" destId="{F24A9CE3-FD61-4388-8E98-356EBC632EA6}" srcOrd="2" destOrd="0" presId="urn:microsoft.com/office/officeart/2005/8/layout/hProcess9"/>
    <dgm:cxn modelId="{24854BFB-D424-4BB9-A760-543D041E679B}" type="presParOf" srcId="{384F7AB7-9CCC-4912-A81B-814C8F98F83D}" destId="{A01163BC-5C9E-490C-AF22-AECD27B80756}" srcOrd="3" destOrd="0" presId="urn:microsoft.com/office/officeart/2005/8/layout/hProcess9"/>
    <dgm:cxn modelId="{442C35EF-DFB7-4D5B-BFB9-1A813E772B28}" type="presParOf" srcId="{384F7AB7-9CCC-4912-A81B-814C8F98F83D}" destId="{A9A3C646-58CE-4EF2-A3ED-F7A50F893786}"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83F4B-1334-4639-B866-52F892D7A16D}">
      <dsp:nvSpPr>
        <dsp:cNvPr id="0" name=""/>
        <dsp:cNvSpPr/>
      </dsp:nvSpPr>
      <dsp:spPr>
        <a:xfrm>
          <a:off x="2610321" y="1499509"/>
          <a:ext cx="1905941" cy="1648716"/>
        </a:xfrm>
        <a:prstGeom prst="hexagon">
          <a:avLst>
            <a:gd name="adj" fmla="val 2857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029" sz="1600" b="1" kern="1200" dirty="0" smtClean="0"/>
            <a:t>Talent Manage-</a:t>
          </a:r>
          <a:r>
            <a:rPr lang="en-029" sz="1600" b="1" kern="1200" dirty="0" err="1" smtClean="0"/>
            <a:t>ment</a:t>
          </a:r>
          <a:r>
            <a:rPr lang="en-029" sz="1600" b="1" kern="1200" dirty="0" smtClean="0"/>
            <a:t> Lifecycle</a:t>
          </a:r>
          <a:endParaRPr lang="en-029" sz="1600" b="1" kern="1200" dirty="0"/>
        </a:p>
      </dsp:txBody>
      <dsp:txXfrm>
        <a:off x="2926162" y="1772724"/>
        <a:ext cx="1274259" cy="1102286"/>
      </dsp:txXfrm>
    </dsp:sp>
    <dsp:sp modelId="{EAE8B905-4F6D-4325-81BC-A0A9C16EB938}">
      <dsp:nvSpPr>
        <dsp:cNvPr id="0" name=""/>
        <dsp:cNvSpPr/>
      </dsp:nvSpPr>
      <dsp:spPr>
        <a:xfrm>
          <a:off x="3998814" y="710709"/>
          <a:ext cx="719106" cy="61960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F9216B-30B7-41B3-B827-206EC68B0111}">
      <dsp:nvSpPr>
        <dsp:cNvPr id="0" name=""/>
        <dsp:cNvSpPr/>
      </dsp:nvSpPr>
      <dsp:spPr>
        <a:xfrm>
          <a:off x="2637661" y="0"/>
          <a:ext cx="1858355" cy="1351231"/>
        </a:xfrm>
        <a:prstGeom prst="hexagon">
          <a:avLst>
            <a:gd name="adj" fmla="val 2857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029" sz="1400" kern="1200" dirty="0" smtClean="0"/>
            <a:t>Talent strategy/</a:t>
          </a:r>
        </a:p>
        <a:p>
          <a:pPr lvl="0" algn="ctr" defTabSz="622300">
            <a:lnSpc>
              <a:spcPct val="90000"/>
            </a:lnSpc>
            <a:spcBef>
              <a:spcPct val="0"/>
            </a:spcBef>
            <a:spcAft>
              <a:spcPct val="35000"/>
            </a:spcAft>
          </a:pPr>
          <a:r>
            <a:rPr lang="en-029" sz="1400" kern="1200" dirty="0" smtClean="0"/>
            <a:t>workforce planning</a:t>
          </a:r>
          <a:endParaRPr lang="en-029" sz="1400" kern="1200" dirty="0"/>
        </a:p>
      </dsp:txBody>
      <dsp:txXfrm>
        <a:off x="2921206" y="206169"/>
        <a:ext cx="1291265" cy="938893"/>
      </dsp:txXfrm>
    </dsp:sp>
    <dsp:sp modelId="{F83B2734-530D-4753-952A-8B890856D63D}">
      <dsp:nvSpPr>
        <dsp:cNvPr id="0" name=""/>
        <dsp:cNvSpPr/>
      </dsp:nvSpPr>
      <dsp:spPr>
        <a:xfrm>
          <a:off x="4957503" y="1869041"/>
          <a:ext cx="719106" cy="61960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CD3246-7C13-4704-9454-FEE0D4D81EEF}">
      <dsp:nvSpPr>
        <dsp:cNvPr id="0" name=""/>
        <dsp:cNvSpPr/>
      </dsp:nvSpPr>
      <dsp:spPr>
        <a:xfrm>
          <a:off x="4398719" y="831098"/>
          <a:ext cx="1816995" cy="1351231"/>
        </a:xfrm>
        <a:prstGeom prst="hexagon">
          <a:avLst>
            <a:gd name="adj" fmla="val 2857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029" sz="1400" kern="1200" dirty="0" smtClean="0"/>
            <a:t>Sourcing/</a:t>
          </a:r>
        </a:p>
        <a:p>
          <a:pPr lvl="0" algn="ctr" defTabSz="622300">
            <a:lnSpc>
              <a:spcPct val="90000"/>
            </a:lnSpc>
            <a:spcBef>
              <a:spcPct val="0"/>
            </a:spcBef>
            <a:spcAft>
              <a:spcPct val="35000"/>
            </a:spcAft>
          </a:pPr>
          <a:r>
            <a:rPr lang="en-029" sz="1400" kern="1200" dirty="0" smtClean="0"/>
            <a:t>Recruiting/</a:t>
          </a:r>
        </a:p>
        <a:p>
          <a:pPr lvl="0" algn="ctr" defTabSz="622300">
            <a:lnSpc>
              <a:spcPct val="90000"/>
            </a:lnSpc>
            <a:spcBef>
              <a:spcPct val="0"/>
            </a:spcBef>
            <a:spcAft>
              <a:spcPct val="35000"/>
            </a:spcAft>
          </a:pPr>
          <a:r>
            <a:rPr lang="en-029" sz="1400" kern="1200" dirty="0" smtClean="0"/>
            <a:t>talent acquisition</a:t>
          </a:r>
          <a:endParaRPr lang="en-029" sz="1400" kern="1200" dirty="0"/>
        </a:p>
      </dsp:txBody>
      <dsp:txXfrm>
        <a:off x="4678817" y="1039397"/>
        <a:ext cx="1256799" cy="934633"/>
      </dsp:txXfrm>
    </dsp:sp>
    <dsp:sp modelId="{25FFCE8F-04A3-4724-8E40-B1AEABE9173F}">
      <dsp:nvSpPr>
        <dsp:cNvPr id="0" name=""/>
        <dsp:cNvSpPr/>
      </dsp:nvSpPr>
      <dsp:spPr>
        <a:xfrm>
          <a:off x="4060060" y="3302316"/>
          <a:ext cx="719106" cy="61960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60486A-593C-40F6-A77E-222007C1B1C7}">
      <dsp:nvSpPr>
        <dsp:cNvPr id="0" name=""/>
        <dsp:cNvSpPr/>
      </dsp:nvSpPr>
      <dsp:spPr>
        <a:xfrm>
          <a:off x="4392354" y="2464940"/>
          <a:ext cx="1910507" cy="1351231"/>
        </a:xfrm>
        <a:prstGeom prst="hexagon">
          <a:avLst>
            <a:gd name="adj" fmla="val 2857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029" sz="1400" kern="1200" dirty="0" err="1" smtClean="0"/>
            <a:t>Onboarding</a:t>
          </a:r>
          <a:r>
            <a:rPr lang="en-029" sz="1400" kern="1200" dirty="0" smtClean="0"/>
            <a:t>/</a:t>
          </a:r>
        </a:p>
        <a:p>
          <a:pPr lvl="0" algn="ctr" defTabSz="622300">
            <a:lnSpc>
              <a:spcPct val="90000"/>
            </a:lnSpc>
            <a:spcBef>
              <a:spcPct val="0"/>
            </a:spcBef>
            <a:spcAft>
              <a:spcPct val="35000"/>
            </a:spcAft>
          </a:pPr>
          <a:r>
            <a:rPr lang="en-029" sz="1400" kern="1200" dirty="0" smtClean="0"/>
            <a:t>learning &amp; development</a:t>
          </a:r>
          <a:endParaRPr lang="en-029" sz="1400" kern="1200" dirty="0"/>
        </a:p>
      </dsp:txBody>
      <dsp:txXfrm>
        <a:off x="4680245" y="2668555"/>
        <a:ext cx="1334725" cy="944001"/>
      </dsp:txXfrm>
    </dsp:sp>
    <dsp:sp modelId="{04C5834B-B808-4722-849E-CEDB1712A9C7}">
      <dsp:nvSpPr>
        <dsp:cNvPr id="0" name=""/>
        <dsp:cNvSpPr/>
      </dsp:nvSpPr>
      <dsp:spPr>
        <a:xfrm>
          <a:off x="2362202" y="3312307"/>
          <a:ext cx="719106" cy="61960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75C36C-441A-490A-9650-D520B3DF52F7}">
      <dsp:nvSpPr>
        <dsp:cNvPr id="0" name=""/>
        <dsp:cNvSpPr/>
      </dsp:nvSpPr>
      <dsp:spPr>
        <a:xfrm>
          <a:off x="2491474" y="3296968"/>
          <a:ext cx="2150728" cy="1351231"/>
        </a:xfrm>
        <a:prstGeom prst="hexagon">
          <a:avLst>
            <a:gd name="adj" fmla="val 2857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029" sz="1400" kern="1200" dirty="0" smtClean="0"/>
            <a:t>Performance management/</a:t>
          </a:r>
        </a:p>
        <a:p>
          <a:pPr lvl="0" algn="ctr" defTabSz="622300">
            <a:lnSpc>
              <a:spcPct val="90000"/>
            </a:lnSpc>
            <a:spcBef>
              <a:spcPct val="0"/>
            </a:spcBef>
            <a:spcAft>
              <a:spcPct val="35000"/>
            </a:spcAft>
          </a:pPr>
          <a:r>
            <a:rPr lang="en-029" sz="1400" kern="1200" dirty="0" smtClean="0"/>
            <a:t>Engagement &amp; retention</a:t>
          </a:r>
          <a:endParaRPr lang="en-029" sz="1400" kern="1200" dirty="0"/>
        </a:p>
      </dsp:txBody>
      <dsp:txXfrm>
        <a:off x="2799384" y="3490417"/>
        <a:ext cx="1534908" cy="964333"/>
      </dsp:txXfrm>
    </dsp:sp>
    <dsp:sp modelId="{076F2C40-1A32-4608-B688-74DAFAC91BA2}">
      <dsp:nvSpPr>
        <dsp:cNvPr id="0" name=""/>
        <dsp:cNvSpPr/>
      </dsp:nvSpPr>
      <dsp:spPr>
        <a:xfrm>
          <a:off x="1523998" y="2154440"/>
          <a:ext cx="719106" cy="61960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381A94-6630-47C4-9683-5C345F98C63E}">
      <dsp:nvSpPr>
        <dsp:cNvPr id="0" name=""/>
        <dsp:cNvSpPr/>
      </dsp:nvSpPr>
      <dsp:spPr>
        <a:xfrm>
          <a:off x="762002" y="2465870"/>
          <a:ext cx="1936934" cy="1351231"/>
        </a:xfrm>
        <a:prstGeom prst="hexagon">
          <a:avLst>
            <a:gd name="adj" fmla="val 2857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029" sz="1400" kern="1200" dirty="0" smtClean="0"/>
            <a:t>Succession Planning</a:t>
          </a:r>
          <a:endParaRPr lang="en-029" sz="1400" kern="1200" dirty="0"/>
        </a:p>
      </dsp:txBody>
      <dsp:txXfrm>
        <a:off x="1052095" y="2668243"/>
        <a:ext cx="1356748" cy="946485"/>
      </dsp:txXfrm>
    </dsp:sp>
    <dsp:sp modelId="{A1B27A1D-D2C8-4308-9569-45DCD696440B}">
      <dsp:nvSpPr>
        <dsp:cNvPr id="0" name=""/>
        <dsp:cNvSpPr/>
      </dsp:nvSpPr>
      <dsp:spPr>
        <a:xfrm>
          <a:off x="914404" y="829238"/>
          <a:ext cx="1778729" cy="1351231"/>
        </a:xfrm>
        <a:prstGeom prst="hexagon">
          <a:avLst>
            <a:gd name="adj" fmla="val 2857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029" sz="1400" kern="1200" dirty="0" smtClean="0"/>
            <a:t>Leadership develop-</a:t>
          </a:r>
          <a:r>
            <a:rPr lang="en-029" sz="1400" kern="1200" dirty="0" err="1" smtClean="0"/>
            <a:t>ment</a:t>
          </a:r>
          <a:endParaRPr lang="en-029" sz="1400" kern="1200" dirty="0"/>
        </a:p>
      </dsp:txBody>
      <dsp:txXfrm>
        <a:off x="1191314" y="1039595"/>
        <a:ext cx="1224909" cy="9305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23B1D3-5F57-4ADA-AC22-43D3741F36F9}">
      <dsp:nvSpPr>
        <dsp:cNvPr id="0" name=""/>
        <dsp:cNvSpPr/>
      </dsp:nvSpPr>
      <dsp:spPr>
        <a:xfrm>
          <a:off x="457199" y="0"/>
          <a:ext cx="5181600" cy="4064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0EDF74-7A33-440C-B6E3-397BA90500EE}">
      <dsp:nvSpPr>
        <dsp:cNvPr id="0" name=""/>
        <dsp:cNvSpPr/>
      </dsp:nvSpPr>
      <dsp:spPr>
        <a:xfrm>
          <a:off x="6548" y="1219199"/>
          <a:ext cx="1962150" cy="16256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err="1" smtClean="0"/>
            <a:t>Función</a:t>
          </a:r>
          <a:r>
            <a:rPr lang="en-US" sz="2300" kern="1200" dirty="0" smtClean="0"/>
            <a:t> del </a:t>
          </a:r>
          <a:r>
            <a:rPr lang="en-US" sz="2300" kern="1200" dirty="0" err="1" smtClean="0"/>
            <a:t>negocio</a:t>
          </a:r>
          <a:endParaRPr lang="en-029" sz="2300" kern="1200" dirty="0"/>
        </a:p>
      </dsp:txBody>
      <dsp:txXfrm>
        <a:off x="85903" y="1298554"/>
        <a:ext cx="1803440" cy="1466890"/>
      </dsp:txXfrm>
    </dsp:sp>
    <dsp:sp modelId="{F24A9CE3-FD61-4388-8E98-356EBC632EA6}">
      <dsp:nvSpPr>
        <dsp:cNvPr id="0" name=""/>
        <dsp:cNvSpPr/>
      </dsp:nvSpPr>
      <dsp:spPr>
        <a:xfrm>
          <a:off x="2066925" y="1219199"/>
          <a:ext cx="1962150" cy="16256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Socio de </a:t>
          </a:r>
          <a:r>
            <a:rPr lang="en-US" sz="2300" kern="1200" dirty="0" err="1" smtClean="0"/>
            <a:t>negocio</a:t>
          </a:r>
          <a:endParaRPr lang="en-029" sz="2300" kern="1200" dirty="0"/>
        </a:p>
      </dsp:txBody>
      <dsp:txXfrm>
        <a:off x="2146280" y="1298554"/>
        <a:ext cx="1803440" cy="1466890"/>
      </dsp:txXfrm>
    </dsp:sp>
    <dsp:sp modelId="{A9A3C646-58CE-4EF2-A3ED-F7A50F893786}">
      <dsp:nvSpPr>
        <dsp:cNvPr id="0" name=""/>
        <dsp:cNvSpPr/>
      </dsp:nvSpPr>
      <dsp:spPr>
        <a:xfrm>
          <a:off x="4127301" y="1219199"/>
          <a:ext cx="1962150" cy="16256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Socio </a:t>
          </a:r>
          <a:r>
            <a:rPr lang="en-US" sz="2300" kern="1200" dirty="0" err="1" smtClean="0"/>
            <a:t>estratégico</a:t>
          </a:r>
          <a:endParaRPr lang="en-029" sz="2300" kern="1200" dirty="0"/>
        </a:p>
      </dsp:txBody>
      <dsp:txXfrm>
        <a:off x="4206656" y="1298554"/>
        <a:ext cx="1803440" cy="1466890"/>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029"/>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7AFFA4-9F2D-4092-AA58-471BDAA9FD9D}" type="datetimeFigureOut">
              <a:rPr lang="en-029" smtClean="0"/>
              <a:t>10/03/2016</a:t>
            </a:fld>
            <a:endParaRPr lang="en-029"/>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029"/>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029"/>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18E045-4D0F-4C7C-BFF6-DC7E490EE477}" type="slidenum">
              <a:rPr lang="en-029" smtClean="0"/>
              <a:t>‹#›</a:t>
            </a:fld>
            <a:endParaRPr lang="en-029"/>
          </a:p>
        </p:txBody>
      </p:sp>
    </p:spTree>
    <p:extLst>
      <p:ext uri="{BB962C8B-B14F-4D97-AF65-F5344CB8AC3E}">
        <p14:creationId xmlns:p14="http://schemas.microsoft.com/office/powerpoint/2010/main" val="1169216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018E045-4D0F-4C7C-BFF6-DC7E490EE477}" type="slidenum">
              <a:rPr lang="en-029" smtClean="0"/>
              <a:t>1</a:t>
            </a:fld>
            <a:endParaRPr lang="en-029"/>
          </a:p>
        </p:txBody>
      </p:sp>
    </p:spTree>
    <p:extLst>
      <p:ext uri="{BB962C8B-B14F-4D97-AF65-F5344CB8AC3E}">
        <p14:creationId xmlns:p14="http://schemas.microsoft.com/office/powerpoint/2010/main" val="1139004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029" dirty="0" smtClean="0"/>
          </a:p>
          <a:p>
            <a:endParaRPr lang="en-029" dirty="0"/>
          </a:p>
        </p:txBody>
      </p:sp>
      <p:sp>
        <p:nvSpPr>
          <p:cNvPr id="4" name="Slide Number Placeholder 3"/>
          <p:cNvSpPr>
            <a:spLocks noGrp="1"/>
          </p:cNvSpPr>
          <p:nvPr>
            <p:ph type="sldNum" sz="quarter" idx="10"/>
          </p:nvPr>
        </p:nvSpPr>
        <p:spPr/>
        <p:txBody>
          <a:bodyPr/>
          <a:lstStyle/>
          <a:p>
            <a:fld id="{3018E045-4D0F-4C7C-BFF6-DC7E490EE477}" type="slidenum">
              <a:rPr lang="en-029" smtClean="0"/>
              <a:t>10</a:t>
            </a:fld>
            <a:endParaRPr lang="en-029"/>
          </a:p>
        </p:txBody>
      </p:sp>
    </p:spTree>
    <p:extLst>
      <p:ext uri="{BB962C8B-B14F-4D97-AF65-F5344CB8AC3E}">
        <p14:creationId xmlns:p14="http://schemas.microsoft.com/office/powerpoint/2010/main" val="4237744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029" dirty="0"/>
          </a:p>
        </p:txBody>
      </p:sp>
      <p:sp>
        <p:nvSpPr>
          <p:cNvPr id="4" name="Slide Number Placeholder 3"/>
          <p:cNvSpPr>
            <a:spLocks noGrp="1"/>
          </p:cNvSpPr>
          <p:nvPr>
            <p:ph type="sldNum" sz="quarter" idx="10"/>
          </p:nvPr>
        </p:nvSpPr>
        <p:spPr/>
        <p:txBody>
          <a:bodyPr/>
          <a:lstStyle/>
          <a:p>
            <a:fld id="{3018E045-4D0F-4C7C-BFF6-DC7E490EE477}" type="slidenum">
              <a:rPr lang="en-029" smtClean="0"/>
              <a:t>11</a:t>
            </a:fld>
            <a:endParaRPr lang="en-029"/>
          </a:p>
        </p:txBody>
      </p:sp>
    </p:spTree>
    <p:extLst>
      <p:ext uri="{BB962C8B-B14F-4D97-AF65-F5344CB8AC3E}">
        <p14:creationId xmlns:p14="http://schemas.microsoft.com/office/powerpoint/2010/main" val="3192049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029" dirty="0"/>
          </a:p>
        </p:txBody>
      </p:sp>
      <p:sp>
        <p:nvSpPr>
          <p:cNvPr id="4" name="Slide Number Placeholder 3"/>
          <p:cNvSpPr>
            <a:spLocks noGrp="1"/>
          </p:cNvSpPr>
          <p:nvPr>
            <p:ph type="sldNum" sz="quarter" idx="10"/>
          </p:nvPr>
        </p:nvSpPr>
        <p:spPr/>
        <p:txBody>
          <a:bodyPr/>
          <a:lstStyle/>
          <a:p>
            <a:fld id="{3018E045-4D0F-4C7C-BFF6-DC7E490EE477}" type="slidenum">
              <a:rPr lang="en-029" smtClean="0"/>
              <a:t>12</a:t>
            </a:fld>
            <a:endParaRPr lang="en-029"/>
          </a:p>
        </p:txBody>
      </p:sp>
    </p:spTree>
    <p:extLst>
      <p:ext uri="{BB962C8B-B14F-4D97-AF65-F5344CB8AC3E}">
        <p14:creationId xmlns:p14="http://schemas.microsoft.com/office/powerpoint/2010/main" val="3216536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029" dirty="0"/>
          </a:p>
        </p:txBody>
      </p:sp>
      <p:sp>
        <p:nvSpPr>
          <p:cNvPr id="4" name="Slide Number Placeholder 3"/>
          <p:cNvSpPr>
            <a:spLocks noGrp="1"/>
          </p:cNvSpPr>
          <p:nvPr>
            <p:ph type="sldNum" sz="quarter" idx="10"/>
          </p:nvPr>
        </p:nvSpPr>
        <p:spPr/>
        <p:txBody>
          <a:bodyPr/>
          <a:lstStyle/>
          <a:p>
            <a:fld id="{3018E045-4D0F-4C7C-BFF6-DC7E490EE477}" type="slidenum">
              <a:rPr lang="en-029" smtClean="0"/>
              <a:t>13</a:t>
            </a:fld>
            <a:endParaRPr lang="en-029"/>
          </a:p>
        </p:txBody>
      </p:sp>
    </p:spTree>
    <p:extLst>
      <p:ext uri="{BB962C8B-B14F-4D97-AF65-F5344CB8AC3E}">
        <p14:creationId xmlns:p14="http://schemas.microsoft.com/office/powerpoint/2010/main" val="3907552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029"/>
          </a:p>
        </p:txBody>
      </p:sp>
      <p:sp>
        <p:nvSpPr>
          <p:cNvPr id="4" name="Slide Number Placeholder 3"/>
          <p:cNvSpPr>
            <a:spLocks noGrp="1"/>
          </p:cNvSpPr>
          <p:nvPr>
            <p:ph type="sldNum" sz="quarter" idx="10"/>
          </p:nvPr>
        </p:nvSpPr>
        <p:spPr/>
        <p:txBody>
          <a:bodyPr/>
          <a:lstStyle/>
          <a:p>
            <a:fld id="{3018E045-4D0F-4C7C-BFF6-DC7E490EE477}" type="slidenum">
              <a:rPr lang="en-029" smtClean="0"/>
              <a:t>14</a:t>
            </a:fld>
            <a:endParaRPr lang="en-029"/>
          </a:p>
        </p:txBody>
      </p:sp>
    </p:spTree>
    <p:extLst>
      <p:ext uri="{BB962C8B-B14F-4D97-AF65-F5344CB8AC3E}">
        <p14:creationId xmlns:p14="http://schemas.microsoft.com/office/powerpoint/2010/main" val="645250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029"/>
          </a:p>
        </p:txBody>
      </p:sp>
      <p:sp>
        <p:nvSpPr>
          <p:cNvPr id="4" name="Slide Number Placeholder 3"/>
          <p:cNvSpPr>
            <a:spLocks noGrp="1"/>
          </p:cNvSpPr>
          <p:nvPr>
            <p:ph type="sldNum" sz="quarter" idx="10"/>
          </p:nvPr>
        </p:nvSpPr>
        <p:spPr/>
        <p:txBody>
          <a:bodyPr/>
          <a:lstStyle/>
          <a:p>
            <a:fld id="{3018E045-4D0F-4C7C-BFF6-DC7E490EE477}" type="slidenum">
              <a:rPr lang="en-029" smtClean="0"/>
              <a:t>15</a:t>
            </a:fld>
            <a:endParaRPr lang="en-029"/>
          </a:p>
        </p:txBody>
      </p:sp>
    </p:spTree>
    <p:extLst>
      <p:ext uri="{BB962C8B-B14F-4D97-AF65-F5344CB8AC3E}">
        <p14:creationId xmlns:p14="http://schemas.microsoft.com/office/powerpoint/2010/main" val="3378482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029"/>
          </a:p>
        </p:txBody>
      </p:sp>
      <p:sp>
        <p:nvSpPr>
          <p:cNvPr id="4" name="Slide Number Placeholder 3"/>
          <p:cNvSpPr>
            <a:spLocks noGrp="1"/>
          </p:cNvSpPr>
          <p:nvPr>
            <p:ph type="sldNum" sz="quarter" idx="10"/>
          </p:nvPr>
        </p:nvSpPr>
        <p:spPr/>
        <p:txBody>
          <a:bodyPr/>
          <a:lstStyle/>
          <a:p>
            <a:fld id="{3018E045-4D0F-4C7C-BFF6-DC7E490EE477}" type="slidenum">
              <a:rPr lang="en-029" smtClean="0"/>
              <a:t>16</a:t>
            </a:fld>
            <a:endParaRPr lang="en-029"/>
          </a:p>
        </p:txBody>
      </p:sp>
    </p:spTree>
    <p:extLst>
      <p:ext uri="{BB962C8B-B14F-4D97-AF65-F5344CB8AC3E}">
        <p14:creationId xmlns:p14="http://schemas.microsoft.com/office/powerpoint/2010/main" val="3532520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029"/>
          </a:p>
        </p:txBody>
      </p:sp>
      <p:sp>
        <p:nvSpPr>
          <p:cNvPr id="4" name="Slide Number Placeholder 3"/>
          <p:cNvSpPr>
            <a:spLocks noGrp="1"/>
          </p:cNvSpPr>
          <p:nvPr>
            <p:ph type="sldNum" sz="quarter" idx="10"/>
          </p:nvPr>
        </p:nvSpPr>
        <p:spPr/>
        <p:txBody>
          <a:bodyPr/>
          <a:lstStyle/>
          <a:p>
            <a:fld id="{3018E045-4D0F-4C7C-BFF6-DC7E490EE477}" type="slidenum">
              <a:rPr lang="en-029" smtClean="0"/>
              <a:t>17</a:t>
            </a:fld>
            <a:endParaRPr lang="en-029"/>
          </a:p>
        </p:txBody>
      </p:sp>
    </p:spTree>
    <p:extLst>
      <p:ext uri="{BB962C8B-B14F-4D97-AF65-F5344CB8AC3E}">
        <p14:creationId xmlns:p14="http://schemas.microsoft.com/office/powerpoint/2010/main" val="26609910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029"/>
          </a:p>
        </p:txBody>
      </p:sp>
      <p:sp>
        <p:nvSpPr>
          <p:cNvPr id="4" name="Slide Number Placeholder 3"/>
          <p:cNvSpPr>
            <a:spLocks noGrp="1"/>
          </p:cNvSpPr>
          <p:nvPr>
            <p:ph type="sldNum" sz="quarter" idx="10"/>
          </p:nvPr>
        </p:nvSpPr>
        <p:spPr/>
        <p:txBody>
          <a:bodyPr/>
          <a:lstStyle/>
          <a:p>
            <a:fld id="{3018E045-4D0F-4C7C-BFF6-DC7E490EE477}" type="slidenum">
              <a:rPr lang="en-029" smtClean="0"/>
              <a:t>18</a:t>
            </a:fld>
            <a:endParaRPr lang="en-029"/>
          </a:p>
        </p:txBody>
      </p:sp>
    </p:spTree>
    <p:extLst>
      <p:ext uri="{BB962C8B-B14F-4D97-AF65-F5344CB8AC3E}">
        <p14:creationId xmlns:p14="http://schemas.microsoft.com/office/powerpoint/2010/main" val="3724006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029" dirty="0"/>
          </a:p>
        </p:txBody>
      </p:sp>
      <p:sp>
        <p:nvSpPr>
          <p:cNvPr id="4" name="Slide Number Placeholder 3"/>
          <p:cNvSpPr>
            <a:spLocks noGrp="1"/>
          </p:cNvSpPr>
          <p:nvPr>
            <p:ph type="sldNum" sz="quarter" idx="10"/>
          </p:nvPr>
        </p:nvSpPr>
        <p:spPr/>
        <p:txBody>
          <a:bodyPr/>
          <a:lstStyle/>
          <a:p>
            <a:fld id="{3018E045-4D0F-4C7C-BFF6-DC7E490EE477}" type="slidenum">
              <a:rPr lang="en-029" smtClean="0"/>
              <a:t>19</a:t>
            </a:fld>
            <a:endParaRPr lang="en-029"/>
          </a:p>
        </p:txBody>
      </p:sp>
    </p:spTree>
    <p:extLst>
      <p:ext uri="{BB962C8B-B14F-4D97-AF65-F5344CB8AC3E}">
        <p14:creationId xmlns:p14="http://schemas.microsoft.com/office/powerpoint/2010/main" val="427029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029" dirty="0" smtClean="0"/>
          </a:p>
        </p:txBody>
      </p:sp>
      <p:sp>
        <p:nvSpPr>
          <p:cNvPr id="4" name="Slide Number Placeholder 3"/>
          <p:cNvSpPr>
            <a:spLocks noGrp="1"/>
          </p:cNvSpPr>
          <p:nvPr>
            <p:ph type="sldNum" sz="quarter" idx="10"/>
          </p:nvPr>
        </p:nvSpPr>
        <p:spPr/>
        <p:txBody>
          <a:bodyPr/>
          <a:lstStyle/>
          <a:p>
            <a:fld id="{3018E045-4D0F-4C7C-BFF6-DC7E490EE477}" type="slidenum">
              <a:rPr lang="en-029" smtClean="0"/>
              <a:t>2</a:t>
            </a:fld>
            <a:endParaRPr lang="en-029"/>
          </a:p>
        </p:txBody>
      </p:sp>
    </p:spTree>
    <p:extLst>
      <p:ext uri="{BB962C8B-B14F-4D97-AF65-F5344CB8AC3E}">
        <p14:creationId xmlns:p14="http://schemas.microsoft.com/office/powerpoint/2010/main" val="40941704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029" dirty="0"/>
          </a:p>
        </p:txBody>
      </p:sp>
      <p:sp>
        <p:nvSpPr>
          <p:cNvPr id="4" name="Slide Number Placeholder 3"/>
          <p:cNvSpPr>
            <a:spLocks noGrp="1"/>
          </p:cNvSpPr>
          <p:nvPr>
            <p:ph type="sldNum" sz="quarter" idx="10"/>
          </p:nvPr>
        </p:nvSpPr>
        <p:spPr/>
        <p:txBody>
          <a:bodyPr/>
          <a:lstStyle/>
          <a:p>
            <a:fld id="{3018E045-4D0F-4C7C-BFF6-DC7E490EE477}" type="slidenum">
              <a:rPr lang="en-029" smtClean="0"/>
              <a:t>20</a:t>
            </a:fld>
            <a:endParaRPr lang="en-029"/>
          </a:p>
        </p:txBody>
      </p:sp>
    </p:spTree>
    <p:extLst>
      <p:ext uri="{BB962C8B-B14F-4D97-AF65-F5344CB8AC3E}">
        <p14:creationId xmlns:p14="http://schemas.microsoft.com/office/powerpoint/2010/main" val="18171984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029" dirty="0"/>
          </a:p>
        </p:txBody>
      </p:sp>
      <p:sp>
        <p:nvSpPr>
          <p:cNvPr id="4" name="Slide Number Placeholder 3"/>
          <p:cNvSpPr>
            <a:spLocks noGrp="1"/>
          </p:cNvSpPr>
          <p:nvPr>
            <p:ph type="sldNum" sz="quarter" idx="10"/>
          </p:nvPr>
        </p:nvSpPr>
        <p:spPr/>
        <p:txBody>
          <a:bodyPr/>
          <a:lstStyle/>
          <a:p>
            <a:fld id="{3018E045-4D0F-4C7C-BFF6-DC7E490EE477}" type="slidenum">
              <a:rPr lang="en-029" smtClean="0"/>
              <a:t>21</a:t>
            </a:fld>
            <a:endParaRPr lang="en-029"/>
          </a:p>
        </p:txBody>
      </p:sp>
    </p:spTree>
    <p:extLst>
      <p:ext uri="{BB962C8B-B14F-4D97-AF65-F5344CB8AC3E}">
        <p14:creationId xmlns:p14="http://schemas.microsoft.com/office/powerpoint/2010/main" val="22660395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029" dirty="0"/>
          </a:p>
        </p:txBody>
      </p:sp>
      <p:sp>
        <p:nvSpPr>
          <p:cNvPr id="4" name="Slide Number Placeholder 3"/>
          <p:cNvSpPr>
            <a:spLocks noGrp="1"/>
          </p:cNvSpPr>
          <p:nvPr>
            <p:ph type="sldNum" sz="quarter" idx="10"/>
          </p:nvPr>
        </p:nvSpPr>
        <p:spPr/>
        <p:txBody>
          <a:bodyPr/>
          <a:lstStyle/>
          <a:p>
            <a:fld id="{3018E045-4D0F-4C7C-BFF6-DC7E490EE477}" type="slidenum">
              <a:rPr lang="en-029" smtClean="0"/>
              <a:t>22</a:t>
            </a:fld>
            <a:endParaRPr lang="en-029"/>
          </a:p>
        </p:txBody>
      </p:sp>
    </p:spTree>
    <p:extLst>
      <p:ext uri="{BB962C8B-B14F-4D97-AF65-F5344CB8AC3E}">
        <p14:creationId xmlns:p14="http://schemas.microsoft.com/office/powerpoint/2010/main" val="2918479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029"/>
          </a:p>
        </p:txBody>
      </p:sp>
      <p:sp>
        <p:nvSpPr>
          <p:cNvPr id="4" name="Slide Number Placeholder 3"/>
          <p:cNvSpPr>
            <a:spLocks noGrp="1"/>
          </p:cNvSpPr>
          <p:nvPr>
            <p:ph type="sldNum" sz="quarter" idx="10"/>
          </p:nvPr>
        </p:nvSpPr>
        <p:spPr/>
        <p:txBody>
          <a:bodyPr/>
          <a:lstStyle/>
          <a:p>
            <a:fld id="{3018E045-4D0F-4C7C-BFF6-DC7E490EE477}" type="slidenum">
              <a:rPr lang="en-029" smtClean="0"/>
              <a:t>23</a:t>
            </a:fld>
            <a:endParaRPr lang="en-029"/>
          </a:p>
        </p:txBody>
      </p:sp>
    </p:spTree>
    <p:extLst>
      <p:ext uri="{BB962C8B-B14F-4D97-AF65-F5344CB8AC3E}">
        <p14:creationId xmlns:p14="http://schemas.microsoft.com/office/powerpoint/2010/main" val="4096099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029"/>
          </a:p>
        </p:txBody>
      </p:sp>
      <p:sp>
        <p:nvSpPr>
          <p:cNvPr id="4" name="Slide Number Placeholder 3"/>
          <p:cNvSpPr>
            <a:spLocks noGrp="1"/>
          </p:cNvSpPr>
          <p:nvPr>
            <p:ph type="sldNum" sz="quarter" idx="10"/>
          </p:nvPr>
        </p:nvSpPr>
        <p:spPr/>
        <p:txBody>
          <a:bodyPr/>
          <a:lstStyle/>
          <a:p>
            <a:fld id="{3018E045-4D0F-4C7C-BFF6-DC7E490EE477}" type="slidenum">
              <a:rPr lang="en-029" smtClean="0"/>
              <a:t>24</a:t>
            </a:fld>
            <a:endParaRPr lang="en-029"/>
          </a:p>
        </p:txBody>
      </p:sp>
    </p:spTree>
    <p:extLst>
      <p:ext uri="{BB962C8B-B14F-4D97-AF65-F5344CB8AC3E}">
        <p14:creationId xmlns:p14="http://schemas.microsoft.com/office/powerpoint/2010/main" val="12698906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029"/>
          </a:p>
        </p:txBody>
      </p:sp>
      <p:sp>
        <p:nvSpPr>
          <p:cNvPr id="4" name="Slide Number Placeholder 3"/>
          <p:cNvSpPr>
            <a:spLocks noGrp="1"/>
          </p:cNvSpPr>
          <p:nvPr>
            <p:ph type="sldNum" sz="quarter" idx="10"/>
          </p:nvPr>
        </p:nvSpPr>
        <p:spPr/>
        <p:txBody>
          <a:bodyPr/>
          <a:lstStyle/>
          <a:p>
            <a:fld id="{3018E045-4D0F-4C7C-BFF6-DC7E490EE477}" type="slidenum">
              <a:rPr lang="en-029" smtClean="0"/>
              <a:t>25</a:t>
            </a:fld>
            <a:endParaRPr lang="en-029"/>
          </a:p>
        </p:txBody>
      </p:sp>
    </p:spTree>
    <p:extLst>
      <p:ext uri="{BB962C8B-B14F-4D97-AF65-F5344CB8AC3E}">
        <p14:creationId xmlns:p14="http://schemas.microsoft.com/office/powerpoint/2010/main" val="19491391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029"/>
          </a:p>
        </p:txBody>
      </p:sp>
      <p:sp>
        <p:nvSpPr>
          <p:cNvPr id="4" name="Slide Number Placeholder 3"/>
          <p:cNvSpPr>
            <a:spLocks noGrp="1"/>
          </p:cNvSpPr>
          <p:nvPr>
            <p:ph type="sldNum" sz="quarter" idx="10"/>
          </p:nvPr>
        </p:nvSpPr>
        <p:spPr/>
        <p:txBody>
          <a:bodyPr/>
          <a:lstStyle/>
          <a:p>
            <a:fld id="{3018E045-4D0F-4C7C-BFF6-DC7E490EE477}" type="slidenum">
              <a:rPr lang="en-029" smtClean="0"/>
              <a:t>26</a:t>
            </a:fld>
            <a:endParaRPr lang="en-029"/>
          </a:p>
        </p:txBody>
      </p:sp>
    </p:spTree>
    <p:extLst>
      <p:ext uri="{BB962C8B-B14F-4D97-AF65-F5344CB8AC3E}">
        <p14:creationId xmlns:p14="http://schemas.microsoft.com/office/powerpoint/2010/main" val="2457019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029"/>
          </a:p>
        </p:txBody>
      </p:sp>
      <p:sp>
        <p:nvSpPr>
          <p:cNvPr id="4" name="Slide Number Placeholder 3"/>
          <p:cNvSpPr>
            <a:spLocks noGrp="1"/>
          </p:cNvSpPr>
          <p:nvPr>
            <p:ph type="sldNum" sz="quarter" idx="10"/>
          </p:nvPr>
        </p:nvSpPr>
        <p:spPr/>
        <p:txBody>
          <a:bodyPr/>
          <a:lstStyle/>
          <a:p>
            <a:fld id="{3018E045-4D0F-4C7C-BFF6-DC7E490EE477}" type="slidenum">
              <a:rPr lang="en-029" smtClean="0"/>
              <a:t>27</a:t>
            </a:fld>
            <a:endParaRPr lang="en-029"/>
          </a:p>
        </p:txBody>
      </p:sp>
    </p:spTree>
    <p:extLst>
      <p:ext uri="{BB962C8B-B14F-4D97-AF65-F5344CB8AC3E}">
        <p14:creationId xmlns:p14="http://schemas.microsoft.com/office/powerpoint/2010/main" val="5738360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029"/>
          </a:p>
        </p:txBody>
      </p:sp>
      <p:sp>
        <p:nvSpPr>
          <p:cNvPr id="4" name="Slide Number Placeholder 3"/>
          <p:cNvSpPr>
            <a:spLocks noGrp="1"/>
          </p:cNvSpPr>
          <p:nvPr>
            <p:ph type="sldNum" sz="quarter" idx="10"/>
          </p:nvPr>
        </p:nvSpPr>
        <p:spPr/>
        <p:txBody>
          <a:bodyPr/>
          <a:lstStyle/>
          <a:p>
            <a:fld id="{3018E045-4D0F-4C7C-BFF6-DC7E490EE477}" type="slidenum">
              <a:rPr lang="en-029" smtClean="0"/>
              <a:t>28</a:t>
            </a:fld>
            <a:endParaRPr lang="en-029"/>
          </a:p>
        </p:txBody>
      </p:sp>
    </p:spTree>
    <p:extLst>
      <p:ext uri="{BB962C8B-B14F-4D97-AF65-F5344CB8AC3E}">
        <p14:creationId xmlns:p14="http://schemas.microsoft.com/office/powerpoint/2010/main" val="41975005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029" dirty="0"/>
          </a:p>
        </p:txBody>
      </p:sp>
      <p:sp>
        <p:nvSpPr>
          <p:cNvPr id="4" name="Slide Number Placeholder 3"/>
          <p:cNvSpPr>
            <a:spLocks noGrp="1"/>
          </p:cNvSpPr>
          <p:nvPr>
            <p:ph type="sldNum" sz="quarter" idx="10"/>
          </p:nvPr>
        </p:nvSpPr>
        <p:spPr>
          <a:xfrm>
            <a:off x="3124200" y="8382000"/>
            <a:ext cx="2971800" cy="458787"/>
          </a:xfrm>
        </p:spPr>
        <p:txBody>
          <a:bodyPr/>
          <a:lstStyle/>
          <a:p>
            <a:fld id="{3018E045-4D0F-4C7C-BFF6-DC7E490EE477}" type="slidenum">
              <a:rPr lang="en-029" smtClean="0"/>
              <a:t>29</a:t>
            </a:fld>
            <a:endParaRPr lang="en-029" dirty="0"/>
          </a:p>
        </p:txBody>
      </p:sp>
    </p:spTree>
    <p:extLst>
      <p:ext uri="{BB962C8B-B14F-4D97-AF65-F5344CB8AC3E}">
        <p14:creationId xmlns:p14="http://schemas.microsoft.com/office/powerpoint/2010/main" val="480107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029" dirty="0"/>
          </a:p>
        </p:txBody>
      </p:sp>
      <p:sp>
        <p:nvSpPr>
          <p:cNvPr id="4" name="Slide Number Placeholder 3"/>
          <p:cNvSpPr>
            <a:spLocks noGrp="1"/>
          </p:cNvSpPr>
          <p:nvPr>
            <p:ph type="sldNum" sz="quarter" idx="10"/>
          </p:nvPr>
        </p:nvSpPr>
        <p:spPr/>
        <p:txBody>
          <a:bodyPr/>
          <a:lstStyle/>
          <a:p>
            <a:fld id="{3018E045-4D0F-4C7C-BFF6-DC7E490EE477}" type="slidenum">
              <a:rPr lang="en-029" smtClean="0"/>
              <a:t>3</a:t>
            </a:fld>
            <a:endParaRPr lang="en-029"/>
          </a:p>
        </p:txBody>
      </p:sp>
    </p:spTree>
    <p:extLst>
      <p:ext uri="{BB962C8B-B14F-4D97-AF65-F5344CB8AC3E}">
        <p14:creationId xmlns:p14="http://schemas.microsoft.com/office/powerpoint/2010/main" val="13612173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029"/>
          </a:p>
        </p:txBody>
      </p:sp>
      <p:sp>
        <p:nvSpPr>
          <p:cNvPr id="4" name="Slide Number Placeholder 3"/>
          <p:cNvSpPr>
            <a:spLocks noGrp="1"/>
          </p:cNvSpPr>
          <p:nvPr>
            <p:ph type="sldNum" sz="quarter" idx="10"/>
          </p:nvPr>
        </p:nvSpPr>
        <p:spPr/>
        <p:txBody>
          <a:bodyPr/>
          <a:lstStyle/>
          <a:p>
            <a:fld id="{3018E045-4D0F-4C7C-BFF6-DC7E490EE477}" type="slidenum">
              <a:rPr lang="en-029" smtClean="0"/>
              <a:t>30</a:t>
            </a:fld>
            <a:endParaRPr lang="en-029"/>
          </a:p>
        </p:txBody>
      </p:sp>
    </p:spTree>
    <p:extLst>
      <p:ext uri="{BB962C8B-B14F-4D97-AF65-F5344CB8AC3E}">
        <p14:creationId xmlns:p14="http://schemas.microsoft.com/office/powerpoint/2010/main" val="21810743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029"/>
          </a:p>
        </p:txBody>
      </p:sp>
      <p:sp>
        <p:nvSpPr>
          <p:cNvPr id="4" name="Slide Number Placeholder 3"/>
          <p:cNvSpPr>
            <a:spLocks noGrp="1"/>
          </p:cNvSpPr>
          <p:nvPr>
            <p:ph type="sldNum" sz="quarter" idx="10"/>
          </p:nvPr>
        </p:nvSpPr>
        <p:spPr/>
        <p:txBody>
          <a:bodyPr/>
          <a:lstStyle/>
          <a:p>
            <a:fld id="{3018E045-4D0F-4C7C-BFF6-DC7E490EE477}" type="slidenum">
              <a:rPr lang="en-029" smtClean="0"/>
              <a:t>31</a:t>
            </a:fld>
            <a:endParaRPr lang="en-029"/>
          </a:p>
        </p:txBody>
      </p:sp>
    </p:spTree>
    <p:extLst>
      <p:ext uri="{BB962C8B-B14F-4D97-AF65-F5344CB8AC3E}">
        <p14:creationId xmlns:p14="http://schemas.microsoft.com/office/powerpoint/2010/main" val="1669285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029" sz="1100" baseline="0" dirty="0" smtClean="0"/>
          </a:p>
        </p:txBody>
      </p:sp>
      <p:sp>
        <p:nvSpPr>
          <p:cNvPr id="4" name="Slide Number Placeholder 3"/>
          <p:cNvSpPr>
            <a:spLocks noGrp="1"/>
          </p:cNvSpPr>
          <p:nvPr>
            <p:ph type="sldNum" sz="quarter" idx="10"/>
          </p:nvPr>
        </p:nvSpPr>
        <p:spPr/>
        <p:txBody>
          <a:bodyPr/>
          <a:lstStyle/>
          <a:p>
            <a:fld id="{3018E045-4D0F-4C7C-BFF6-DC7E490EE477}" type="slidenum">
              <a:rPr lang="en-029" smtClean="0"/>
              <a:t>4</a:t>
            </a:fld>
            <a:endParaRPr lang="en-029"/>
          </a:p>
        </p:txBody>
      </p:sp>
    </p:spTree>
    <p:extLst>
      <p:ext uri="{BB962C8B-B14F-4D97-AF65-F5344CB8AC3E}">
        <p14:creationId xmlns:p14="http://schemas.microsoft.com/office/powerpoint/2010/main" val="1102107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029"/>
          </a:p>
        </p:txBody>
      </p:sp>
      <p:sp>
        <p:nvSpPr>
          <p:cNvPr id="4" name="Slide Number Placeholder 3"/>
          <p:cNvSpPr>
            <a:spLocks noGrp="1"/>
          </p:cNvSpPr>
          <p:nvPr>
            <p:ph type="sldNum" sz="quarter" idx="10"/>
          </p:nvPr>
        </p:nvSpPr>
        <p:spPr/>
        <p:txBody>
          <a:bodyPr/>
          <a:lstStyle/>
          <a:p>
            <a:fld id="{3018E045-4D0F-4C7C-BFF6-DC7E490EE477}" type="slidenum">
              <a:rPr lang="en-029" smtClean="0"/>
              <a:t>5</a:t>
            </a:fld>
            <a:endParaRPr lang="en-029"/>
          </a:p>
        </p:txBody>
      </p:sp>
    </p:spTree>
    <p:extLst>
      <p:ext uri="{BB962C8B-B14F-4D97-AF65-F5344CB8AC3E}">
        <p14:creationId xmlns:p14="http://schemas.microsoft.com/office/powerpoint/2010/main" val="789063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018E045-4D0F-4C7C-BFF6-DC7E490EE477}" type="slidenum">
              <a:rPr lang="en-029" smtClean="0"/>
              <a:t>6</a:t>
            </a:fld>
            <a:endParaRPr lang="en-029"/>
          </a:p>
        </p:txBody>
      </p:sp>
    </p:spTree>
    <p:extLst>
      <p:ext uri="{BB962C8B-B14F-4D97-AF65-F5344CB8AC3E}">
        <p14:creationId xmlns:p14="http://schemas.microsoft.com/office/powerpoint/2010/main" val="1141931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029" dirty="0"/>
          </a:p>
        </p:txBody>
      </p:sp>
      <p:sp>
        <p:nvSpPr>
          <p:cNvPr id="4" name="Slide Number Placeholder 3"/>
          <p:cNvSpPr>
            <a:spLocks noGrp="1"/>
          </p:cNvSpPr>
          <p:nvPr>
            <p:ph type="sldNum" sz="quarter" idx="10"/>
          </p:nvPr>
        </p:nvSpPr>
        <p:spPr/>
        <p:txBody>
          <a:bodyPr/>
          <a:lstStyle/>
          <a:p>
            <a:fld id="{3018E045-4D0F-4C7C-BFF6-DC7E490EE477}" type="slidenum">
              <a:rPr lang="en-029" smtClean="0"/>
              <a:t>7</a:t>
            </a:fld>
            <a:endParaRPr lang="en-029"/>
          </a:p>
        </p:txBody>
      </p:sp>
    </p:spTree>
    <p:extLst>
      <p:ext uri="{BB962C8B-B14F-4D97-AF65-F5344CB8AC3E}">
        <p14:creationId xmlns:p14="http://schemas.microsoft.com/office/powerpoint/2010/main" val="3362554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029" dirty="0"/>
          </a:p>
        </p:txBody>
      </p:sp>
      <p:sp>
        <p:nvSpPr>
          <p:cNvPr id="4" name="Slide Number Placeholder 3"/>
          <p:cNvSpPr>
            <a:spLocks noGrp="1"/>
          </p:cNvSpPr>
          <p:nvPr>
            <p:ph type="sldNum" sz="quarter" idx="10"/>
          </p:nvPr>
        </p:nvSpPr>
        <p:spPr/>
        <p:txBody>
          <a:bodyPr/>
          <a:lstStyle/>
          <a:p>
            <a:fld id="{3018E045-4D0F-4C7C-BFF6-DC7E490EE477}" type="slidenum">
              <a:rPr lang="en-029" smtClean="0"/>
              <a:t>8</a:t>
            </a:fld>
            <a:endParaRPr lang="en-029"/>
          </a:p>
        </p:txBody>
      </p:sp>
    </p:spTree>
    <p:extLst>
      <p:ext uri="{BB962C8B-B14F-4D97-AF65-F5344CB8AC3E}">
        <p14:creationId xmlns:p14="http://schemas.microsoft.com/office/powerpoint/2010/main" val="106103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s-PR" baseline="0" dirty="0" smtClean="0"/>
          </a:p>
        </p:txBody>
      </p:sp>
      <p:sp>
        <p:nvSpPr>
          <p:cNvPr id="4" name="Slide Number Placeholder 3"/>
          <p:cNvSpPr>
            <a:spLocks noGrp="1"/>
          </p:cNvSpPr>
          <p:nvPr>
            <p:ph type="sldNum" sz="quarter" idx="10"/>
          </p:nvPr>
        </p:nvSpPr>
        <p:spPr/>
        <p:txBody>
          <a:bodyPr/>
          <a:lstStyle/>
          <a:p>
            <a:fld id="{3018E045-4D0F-4C7C-BFF6-DC7E490EE477}" type="slidenum">
              <a:rPr lang="en-029" smtClean="0"/>
              <a:t>9</a:t>
            </a:fld>
            <a:endParaRPr lang="en-029"/>
          </a:p>
        </p:txBody>
      </p:sp>
      <p:sp>
        <p:nvSpPr>
          <p:cNvPr id="5" name="TextBox 4"/>
          <p:cNvSpPr txBox="1"/>
          <p:nvPr/>
        </p:nvSpPr>
        <p:spPr>
          <a:xfrm>
            <a:off x="3581400" y="1295400"/>
            <a:ext cx="838200" cy="1477328"/>
          </a:xfrm>
          <a:prstGeom prst="rect">
            <a:avLst/>
          </a:prstGeom>
          <a:noFill/>
        </p:spPr>
        <p:txBody>
          <a:bodyPr wrap="square" rtlCol="0">
            <a:spAutoFit/>
          </a:bodyPr>
          <a:lstStyle/>
          <a:p>
            <a:r>
              <a:rPr lang="en-029" dirty="0" err="1" smtClean="0"/>
              <a:t>Unir</a:t>
            </a:r>
            <a:r>
              <a:rPr lang="en-029" dirty="0" smtClean="0"/>
              <a:t> </a:t>
            </a:r>
            <a:r>
              <a:rPr lang="en-029" dirty="0" err="1" smtClean="0"/>
              <a:t>esta</a:t>
            </a:r>
            <a:r>
              <a:rPr lang="en-029" dirty="0" smtClean="0"/>
              <a:t> a la anterior</a:t>
            </a:r>
            <a:endParaRPr lang="en-029" dirty="0"/>
          </a:p>
        </p:txBody>
      </p:sp>
    </p:spTree>
    <p:extLst>
      <p:ext uri="{BB962C8B-B14F-4D97-AF65-F5344CB8AC3E}">
        <p14:creationId xmlns:p14="http://schemas.microsoft.com/office/powerpoint/2010/main" val="367659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4721DC9-21E9-457F-BA88-C1F632F99BD2}" type="datetime1">
              <a:rPr lang="en-US" smtClean="0"/>
              <a:t>3/10/2016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30953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0E27DA-25EB-446D-86F1-6050861914A6}" type="datetime1">
              <a:rPr lang="en-US" smtClean="0"/>
              <a:t>3/10/2016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04143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136245-2AA7-42A5-9778-F809923039DC}" type="datetime1">
              <a:rPr lang="en-US" smtClean="0"/>
              <a:t>3/10/2016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558512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448177" y="3771174"/>
            <a:ext cx="5540814"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4E573A-056C-4082-BB1C-0D99CC0F95CB}" type="datetime1">
              <a:rPr lang="en-US" smtClean="0"/>
              <a:t>3/10/2016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1" name="TextBox 10"/>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592440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2" y="3124201"/>
            <a:ext cx="6620968"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31FAC7-938B-4C1C-BB63-0817B1D7C74C}" type="datetime1">
              <a:rPr lang="en-US" smtClean="0"/>
              <a:t>3/10/2016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83228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8548E36-0D18-4233-9421-F279573B99A8}" type="datetime1">
              <a:rPr lang="en-US" smtClean="0"/>
              <a:t>3/10/2016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37888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FE66642-A2EB-4B56-BE37-95B2B513D779}" type="datetime1">
              <a:rPr lang="en-US" smtClean="0"/>
              <a:t>3/10/2016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73795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E721A0-D4B0-442C-9EE7-05F98FC17494}" type="datetime1">
              <a:rPr lang="en-US" smtClean="0"/>
              <a:t>3/10/2016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898905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5E5095-DE08-48A3-A098-31679525AB56}" type="datetime1">
              <a:rPr lang="en-US" smtClean="0"/>
              <a:t>3/10/2016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49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ED26DE9-F362-419B-A45A-0BB0F58420B8}" type="datetime1">
              <a:rPr lang="en-US" smtClean="0"/>
              <a:t>3/10/2016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91458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03BEF6-9364-419E-9066-E96996E0179D}" type="datetime1">
              <a:rPr lang="en-US" smtClean="0"/>
              <a:t>3/10/2016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8163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2B17BD3-3DCF-4E4D-BC3A-057B584EB1B3}" type="datetime1">
              <a:rPr lang="en-US" smtClean="0"/>
              <a:t>3/10/2016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74929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C1F5D1C-F556-400C-B890-BF4589A4E003}" type="datetime1">
              <a:rPr lang="en-US" smtClean="0"/>
              <a:t>3/10/2016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0533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5545D463-6783-4AEF-822E-BB66EF2E8955}" type="datetime1">
              <a:rPr lang="en-US" smtClean="0"/>
              <a:t>3/10/2016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51238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F0892D3-989E-44AF-B22F-9F0E898072C4}" type="datetime1">
              <a:rPr lang="en-US" smtClean="0"/>
              <a:t>3/10/2016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63505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D59F6D7-F356-42AB-8346-07B4CF796B80}" type="datetime1">
              <a:rPr lang="en-US" smtClean="0"/>
              <a:t>3/10/2016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29638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F0F9F-2863-4B0E-B47F-D8977588845A}" type="datetime1">
              <a:rPr lang="en-US" smtClean="0"/>
              <a:t>3/10/2016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37142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77982E7-5713-45AC-A530-965ABF76FE1A}" type="datetime1">
              <a:rPr lang="en-US" smtClean="0"/>
              <a:t>3/10/2016</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3191085428"/>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td.org/model"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td.org/Publications/Books/Integrated-Talent-Management-Scorecards"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hyperlink" Target="https://www.td.org/Certification/Competency-Model/job-aid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www.td.org/cplp"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mailto:ramonitaclaudio@gmail.com"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90600"/>
            <a:ext cx="8686800" cy="1143000"/>
          </a:xfrm>
        </p:spPr>
        <p:txBody>
          <a:bodyPr/>
          <a:lstStyle/>
          <a:p>
            <a:r>
              <a:rPr lang="es-ES" sz="3600" b="1" noProof="0" dirty="0" smtClean="0"/>
              <a:t>La Gestión de Talento Integrada</a:t>
            </a:r>
            <a:endParaRPr lang="es-ES" sz="3600" b="1" noProof="0" dirty="0"/>
          </a:p>
        </p:txBody>
      </p:sp>
      <p:sp>
        <p:nvSpPr>
          <p:cNvPr id="3" name="Subtitle 2"/>
          <p:cNvSpPr>
            <a:spLocks noGrp="1"/>
          </p:cNvSpPr>
          <p:nvPr>
            <p:ph type="subTitle" idx="1"/>
          </p:nvPr>
        </p:nvSpPr>
        <p:spPr>
          <a:xfrm>
            <a:off x="609600" y="3733800"/>
            <a:ext cx="5638800" cy="990600"/>
          </a:xfrm>
        </p:spPr>
        <p:txBody>
          <a:bodyPr>
            <a:noAutofit/>
          </a:bodyPr>
          <a:lstStyle/>
          <a:p>
            <a:r>
              <a:rPr lang="es-ES" sz="2300" b="1" cap="none" noProof="0" dirty="0" smtClean="0"/>
              <a:t>Una competencia clave del </a:t>
            </a:r>
          </a:p>
          <a:p>
            <a:r>
              <a:rPr lang="es-ES" sz="2300" b="1" cap="none" noProof="0" dirty="0" smtClean="0"/>
              <a:t>Modelo de Competencias de ATD</a:t>
            </a:r>
          </a:p>
          <a:p>
            <a:endParaRPr lang="es-ES" sz="2300" b="1" cap="none" noProof="0" dirty="0" smtClean="0"/>
          </a:p>
        </p:txBody>
      </p:sp>
      <p:sp>
        <p:nvSpPr>
          <p:cNvPr id="4" name="Rectangle 3"/>
          <p:cNvSpPr/>
          <p:nvPr/>
        </p:nvSpPr>
        <p:spPr>
          <a:xfrm>
            <a:off x="6172200" y="4800600"/>
            <a:ext cx="2520242" cy="369332"/>
          </a:xfrm>
          <a:prstGeom prst="rect">
            <a:avLst/>
          </a:prstGeom>
        </p:spPr>
        <p:txBody>
          <a:bodyPr wrap="none">
            <a:spAutoFit/>
          </a:bodyPr>
          <a:lstStyle/>
          <a:p>
            <a:r>
              <a:rPr lang="en-029" dirty="0"/>
              <a:t>10 de </a:t>
            </a:r>
            <a:r>
              <a:rPr lang="en-029" dirty="0" err="1"/>
              <a:t>marzo</a:t>
            </a:r>
            <a:r>
              <a:rPr lang="en-029" dirty="0"/>
              <a:t> de 2016</a:t>
            </a:r>
          </a:p>
        </p:txBody>
      </p:sp>
      <p:pic>
        <p:nvPicPr>
          <p:cNvPr id="6" name="Picture 5"/>
          <p:cNvPicPr>
            <a:picLocks noChangeAspect="1"/>
          </p:cNvPicPr>
          <p:nvPr/>
        </p:nvPicPr>
        <p:blipFill rotWithShape="1">
          <a:blip r:embed="rId3"/>
          <a:srcRect l="13983" t="16992" r="1025" b="63867"/>
          <a:stretch/>
        </p:blipFill>
        <p:spPr>
          <a:xfrm>
            <a:off x="0" y="5703850"/>
            <a:ext cx="9144000" cy="1154150"/>
          </a:xfrm>
          <a:prstGeom prst="rect">
            <a:avLst/>
          </a:prstGeom>
        </p:spPr>
      </p:pic>
      <p:sp>
        <p:nvSpPr>
          <p:cNvPr id="7" name="Slide Number Placeholder 6"/>
          <p:cNvSpPr>
            <a:spLocks noGrp="1"/>
          </p:cNvSpPr>
          <p:nvPr>
            <p:ph type="sldNum" sz="quarter" idx="12"/>
          </p:nvPr>
        </p:nvSpPr>
        <p:spPr/>
        <p:txBody>
          <a:bodyPr/>
          <a:lstStyle/>
          <a:p>
            <a:fld id="{D57F1E4F-1CFF-5643-939E-02111984F565}" type="slidenum">
              <a:rPr lang="en-US" smtClean="0"/>
              <a:t>1</a:t>
            </a:fld>
            <a:endParaRPr lang="en-US" dirty="0"/>
          </a:p>
        </p:txBody>
      </p:sp>
      <p:sp>
        <p:nvSpPr>
          <p:cNvPr id="8" name="TextBox 7"/>
          <p:cNvSpPr txBox="1"/>
          <p:nvPr/>
        </p:nvSpPr>
        <p:spPr>
          <a:xfrm>
            <a:off x="5791200" y="6096000"/>
            <a:ext cx="2895600" cy="369332"/>
          </a:xfrm>
          <a:prstGeom prst="rect">
            <a:avLst/>
          </a:prstGeom>
          <a:noFill/>
        </p:spPr>
        <p:txBody>
          <a:bodyPr wrap="square" rtlCol="0">
            <a:spAutoFit/>
          </a:bodyPr>
          <a:lstStyle/>
          <a:p>
            <a:r>
              <a:rPr lang="en-029" dirty="0" smtClean="0">
                <a:solidFill>
                  <a:schemeClr val="bg2"/>
                </a:solidFill>
              </a:rPr>
              <a:t>Ramonita Claudio</a:t>
            </a:r>
            <a:endParaRPr lang="en-029" dirty="0">
              <a:solidFill>
                <a:schemeClr val="bg2"/>
              </a:solidFill>
            </a:endParaRPr>
          </a:p>
        </p:txBody>
      </p:sp>
      <p:sp>
        <p:nvSpPr>
          <p:cNvPr id="5" name="TextBox 4"/>
          <p:cNvSpPr txBox="1"/>
          <p:nvPr/>
        </p:nvSpPr>
        <p:spPr>
          <a:xfrm>
            <a:off x="6248400" y="5181600"/>
            <a:ext cx="3200400" cy="646331"/>
          </a:xfrm>
          <a:prstGeom prst="rect">
            <a:avLst/>
          </a:prstGeom>
          <a:noFill/>
        </p:spPr>
        <p:txBody>
          <a:bodyPr wrap="square" rtlCol="0">
            <a:spAutoFit/>
          </a:bodyPr>
          <a:lstStyle/>
          <a:p>
            <a:r>
              <a:rPr lang="en-029" dirty="0" smtClean="0">
                <a:hlinkClick r:id="rId4"/>
              </a:rPr>
              <a:t>www.td.org/model</a:t>
            </a:r>
            <a:endParaRPr lang="en-029" dirty="0" smtClean="0"/>
          </a:p>
          <a:p>
            <a:endParaRPr lang="en-029" dirty="0"/>
          </a:p>
        </p:txBody>
      </p:sp>
      <p:sp>
        <p:nvSpPr>
          <p:cNvPr id="9" name="Rectangle 8"/>
          <p:cNvSpPr/>
          <p:nvPr/>
        </p:nvSpPr>
        <p:spPr>
          <a:xfrm>
            <a:off x="1219200" y="2286000"/>
            <a:ext cx="7239000" cy="1292662"/>
          </a:xfrm>
          <a:prstGeom prst="rect">
            <a:avLst/>
          </a:prstGeom>
        </p:spPr>
        <p:txBody>
          <a:bodyPr wrap="square">
            <a:spAutoFit/>
          </a:bodyPr>
          <a:lstStyle/>
          <a:p>
            <a:pPr marL="285750" indent="-285750">
              <a:buFont typeface="Arial" panose="020B0604020202020204" pitchFamily="34" charset="0"/>
              <a:buChar char="•"/>
            </a:pPr>
            <a:r>
              <a:rPr lang="en-029" sz="2600" dirty="0" smtClean="0"/>
              <a:t>Gestión </a:t>
            </a:r>
            <a:r>
              <a:rPr lang="en-029" sz="2600" dirty="0"/>
              <a:t>integrada del </a:t>
            </a:r>
            <a:r>
              <a:rPr lang="en-029" sz="2600" dirty="0" smtClean="0"/>
              <a:t>talento</a:t>
            </a:r>
          </a:p>
          <a:p>
            <a:pPr marL="285750" indent="-285750">
              <a:buFont typeface="Arial" panose="020B0604020202020204" pitchFamily="34" charset="0"/>
              <a:buChar char="•"/>
            </a:pPr>
            <a:r>
              <a:rPr lang="en-029" sz="2600" dirty="0" smtClean="0"/>
              <a:t>Gestión </a:t>
            </a:r>
            <a:r>
              <a:rPr lang="en-029" sz="2600" dirty="0"/>
              <a:t>integral del talento humano</a:t>
            </a:r>
            <a:endParaRPr lang="en-029" sz="2600" dirty="0" smtClean="0"/>
          </a:p>
          <a:p>
            <a:pPr marL="285750" indent="-285750">
              <a:buFont typeface="Arial" panose="020B0604020202020204" pitchFamily="34" charset="0"/>
              <a:buChar char="•"/>
            </a:pPr>
            <a:r>
              <a:rPr lang="en-029" sz="2600" i="1" dirty="0" smtClean="0"/>
              <a:t>Integrated </a:t>
            </a:r>
            <a:r>
              <a:rPr lang="en-029" sz="2600" i="1" dirty="0"/>
              <a:t>Talent </a:t>
            </a:r>
            <a:r>
              <a:rPr lang="en-029" sz="2600" i="1" dirty="0" smtClean="0"/>
              <a:t>Management</a:t>
            </a:r>
            <a:endParaRPr lang="en-029" sz="2600" i="1" dirty="0"/>
          </a:p>
        </p:txBody>
      </p:sp>
    </p:spTree>
    <p:extLst>
      <p:ext uri="{BB962C8B-B14F-4D97-AF65-F5344CB8AC3E}">
        <p14:creationId xmlns:p14="http://schemas.microsoft.com/office/powerpoint/2010/main" val="270309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055380" cy="1400530"/>
          </a:xfrm>
        </p:spPr>
        <p:txBody>
          <a:bodyPr/>
          <a:lstStyle/>
          <a:p>
            <a:r>
              <a:rPr lang="es-ES" sz="3200" noProof="0" dirty="0" smtClean="0"/>
              <a:t>En resumen</a:t>
            </a:r>
            <a:endParaRPr lang="es-ES" sz="3200" noProof="0" dirty="0"/>
          </a:p>
        </p:txBody>
      </p:sp>
      <p:sp>
        <p:nvSpPr>
          <p:cNvPr id="3" name="Slide Number Placeholder 2"/>
          <p:cNvSpPr>
            <a:spLocks noGrp="1"/>
          </p:cNvSpPr>
          <p:nvPr>
            <p:ph type="sldNum" sz="quarter" idx="12"/>
          </p:nvPr>
        </p:nvSpPr>
        <p:spPr/>
        <p:txBody>
          <a:bodyPr/>
          <a:lstStyle/>
          <a:p>
            <a:fld id="{D57F1E4F-1CFF-5643-939E-02111984F565}" type="slidenum">
              <a:rPr lang="en-US" smtClean="0"/>
              <a:t>10</a:t>
            </a:fld>
            <a:endParaRPr lang="en-US" dirty="0"/>
          </a:p>
        </p:txBody>
      </p:sp>
      <p:sp>
        <p:nvSpPr>
          <p:cNvPr id="4" name="Title 1"/>
          <p:cNvSpPr txBox="1">
            <a:spLocks/>
          </p:cNvSpPr>
          <p:nvPr/>
        </p:nvSpPr>
        <p:spPr>
          <a:xfrm>
            <a:off x="609600" y="990600"/>
            <a:ext cx="7924800" cy="480060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buFont typeface="Arial" panose="020B0604020202020204" pitchFamily="34" charset="0"/>
              <a:buChar char="•"/>
            </a:pPr>
            <a:r>
              <a:rPr lang="es-ES" sz="2400" dirty="0"/>
              <a:t>Gestión del talento integrada es tres o más procesos organizacionales conectados entre sí, diseñados para atraer, manejar, desarrollar, motivar y retener a personas clave. </a:t>
            </a:r>
          </a:p>
          <a:p>
            <a:pPr marL="342900" indent="-342900">
              <a:buFont typeface="Arial" panose="020B0604020202020204" pitchFamily="34" charset="0"/>
              <a:buChar char="•"/>
            </a:pPr>
            <a:r>
              <a:rPr lang="es-ES" sz="2400" dirty="0"/>
              <a:t>Funciones unidas con el objetivo común de alcanzar las capacidades del empleado que aumentarán el rendimiento del negocio</a:t>
            </a:r>
            <a:r>
              <a:rPr lang="es-ES" sz="2400" dirty="0" smtClean="0"/>
              <a:t>.</a:t>
            </a:r>
            <a:endParaRPr lang="es-ES" sz="2400" dirty="0"/>
          </a:p>
          <a:p>
            <a:pPr marL="342900" indent="-342900">
              <a:buFont typeface="Arial" panose="020B0604020202020204" pitchFamily="34" charset="0"/>
              <a:buChar char="•"/>
            </a:pPr>
            <a:r>
              <a:rPr lang="es-ES" sz="2400" dirty="0"/>
              <a:t>Estos procesos se integran a través de un proceso de comunicación común, que puede ser una plataforma de datos, flujo de trabajo y procesos de análisis e información comunes.  </a:t>
            </a:r>
            <a:endParaRPr lang="es-ES" sz="2400" dirty="0" smtClean="0"/>
          </a:p>
          <a:p>
            <a:endParaRPr lang="es-ES" sz="2400" dirty="0"/>
          </a:p>
          <a:p>
            <a:pPr algn="r"/>
            <a:r>
              <a:rPr lang="en-US" sz="1800" i="1" dirty="0" smtClean="0">
                <a:hlinkClick r:id="rId3"/>
              </a:rPr>
              <a:t>Integrated </a:t>
            </a:r>
            <a:r>
              <a:rPr lang="en-US" sz="1800" i="1" dirty="0">
                <a:hlinkClick r:id="rId3"/>
              </a:rPr>
              <a:t>Talent Management Scorecards: Insights From World-Class Organizations on Demonstrating Value</a:t>
            </a:r>
            <a:r>
              <a:rPr lang="en-US" sz="1800" dirty="0"/>
              <a:t> (ASTD Press)</a:t>
            </a:r>
            <a:endParaRPr lang="en-029" sz="1800" dirty="0"/>
          </a:p>
          <a:p>
            <a:pPr marL="342900" indent="-342900">
              <a:buFont typeface="Arial" panose="020B0604020202020204" pitchFamily="34" charset="0"/>
              <a:buChar char="•"/>
            </a:pPr>
            <a:endParaRPr lang="es-ES" sz="2400" dirty="0" smtClean="0"/>
          </a:p>
        </p:txBody>
      </p:sp>
      <p:pic>
        <p:nvPicPr>
          <p:cNvPr id="5" name="Picture 4"/>
          <p:cNvPicPr>
            <a:picLocks noChangeAspect="1"/>
          </p:cNvPicPr>
          <p:nvPr/>
        </p:nvPicPr>
        <p:blipFill rotWithShape="1">
          <a:blip r:embed="rId4"/>
          <a:srcRect l="13983" t="16992" r="1025" b="63867"/>
          <a:stretch/>
        </p:blipFill>
        <p:spPr>
          <a:xfrm>
            <a:off x="0" y="6477000"/>
            <a:ext cx="9144000" cy="381000"/>
          </a:xfrm>
          <a:prstGeom prst="rect">
            <a:avLst/>
          </a:prstGeom>
        </p:spPr>
      </p:pic>
    </p:spTree>
    <p:extLst>
      <p:ext uri="{BB962C8B-B14F-4D97-AF65-F5344CB8AC3E}">
        <p14:creationId xmlns:p14="http://schemas.microsoft.com/office/powerpoint/2010/main" val="121619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02111984F565}" type="slidenum">
              <a:rPr lang="en-US" smtClean="0"/>
              <a:t>11</a:t>
            </a:fld>
            <a:endParaRPr lang="en-US" dirty="0"/>
          </a:p>
        </p:txBody>
      </p:sp>
      <p:grpSp>
        <p:nvGrpSpPr>
          <p:cNvPr id="4" name="Group 3"/>
          <p:cNvGrpSpPr/>
          <p:nvPr/>
        </p:nvGrpSpPr>
        <p:grpSpPr>
          <a:xfrm>
            <a:off x="2030186" y="1524000"/>
            <a:ext cx="7113814" cy="4648200"/>
            <a:chOff x="1066800" y="1524000"/>
            <a:chExt cx="7113814" cy="4648200"/>
          </a:xfrm>
        </p:grpSpPr>
        <p:sp>
          <p:nvSpPr>
            <p:cNvPr id="17" name="Hexagon 16"/>
            <p:cNvSpPr/>
            <p:nvPr/>
          </p:nvSpPr>
          <p:spPr>
            <a:xfrm>
              <a:off x="3429000" y="2362200"/>
              <a:ext cx="719106" cy="619605"/>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aphicFrame>
          <p:nvGraphicFramePr>
            <p:cNvPr id="3" name="Diagram 2"/>
            <p:cNvGraphicFramePr/>
            <p:nvPr>
              <p:extLst>
                <p:ext uri="{D42A27DB-BD31-4B8C-83A1-F6EECF244321}">
                  <p14:modId xmlns:p14="http://schemas.microsoft.com/office/powerpoint/2010/main" val="2044842424"/>
                </p:ext>
              </p:extLst>
            </p:nvPr>
          </p:nvGraphicFramePr>
          <p:xfrm>
            <a:off x="1066800" y="1524000"/>
            <a:ext cx="7113814"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pic>
        <p:nvPicPr>
          <p:cNvPr id="18" name="Picture 17"/>
          <p:cNvPicPr>
            <a:picLocks noChangeAspect="1"/>
          </p:cNvPicPr>
          <p:nvPr/>
        </p:nvPicPr>
        <p:blipFill rotWithShape="1">
          <a:blip r:embed="rId8"/>
          <a:srcRect l="13983" t="16992" r="1025" b="63867"/>
          <a:stretch/>
        </p:blipFill>
        <p:spPr>
          <a:xfrm>
            <a:off x="0" y="6477000"/>
            <a:ext cx="9144000" cy="381000"/>
          </a:xfrm>
          <a:prstGeom prst="rect">
            <a:avLst/>
          </a:prstGeom>
        </p:spPr>
      </p:pic>
      <p:sp>
        <p:nvSpPr>
          <p:cNvPr id="19" name="Title 1"/>
          <p:cNvSpPr txBox="1">
            <a:spLocks/>
          </p:cNvSpPr>
          <p:nvPr/>
        </p:nvSpPr>
        <p:spPr>
          <a:xfrm>
            <a:off x="609600" y="457200"/>
            <a:ext cx="7055380" cy="1400530"/>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029" sz="3200" dirty="0" err="1" smtClean="0"/>
              <a:t>Cuántas</a:t>
            </a:r>
            <a:r>
              <a:rPr lang="en-029" sz="3200" dirty="0" smtClean="0"/>
              <a:t> </a:t>
            </a:r>
            <a:r>
              <a:rPr lang="en-029" sz="3200" dirty="0" err="1" smtClean="0"/>
              <a:t>funciones</a:t>
            </a:r>
            <a:r>
              <a:rPr lang="en-029" sz="3200" dirty="0" smtClean="0"/>
              <a:t> se </a:t>
            </a:r>
            <a:r>
              <a:rPr lang="en-029" sz="3200" dirty="0" err="1" smtClean="0"/>
              <a:t>pueden</a:t>
            </a:r>
            <a:r>
              <a:rPr lang="en-029" sz="3200" dirty="0" smtClean="0"/>
              <a:t> </a:t>
            </a:r>
            <a:r>
              <a:rPr lang="en-029" sz="3200" dirty="0" err="1" smtClean="0"/>
              <a:t>integrar</a:t>
            </a:r>
            <a:endParaRPr lang="en-029" sz="3200" dirty="0"/>
          </a:p>
        </p:txBody>
      </p:sp>
      <p:sp>
        <p:nvSpPr>
          <p:cNvPr id="20" name="Rounded Rectangle 19"/>
          <p:cNvSpPr/>
          <p:nvPr/>
        </p:nvSpPr>
        <p:spPr>
          <a:xfrm>
            <a:off x="381000" y="2209800"/>
            <a:ext cx="2286000" cy="2514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029" sz="3200" dirty="0" smtClean="0"/>
              <a:t>De qué </a:t>
            </a:r>
            <a:r>
              <a:rPr lang="en-029" sz="3200" dirty="0" err="1" smtClean="0"/>
              <a:t>depende</a:t>
            </a:r>
            <a:endParaRPr lang="en-029" sz="3200" dirty="0"/>
          </a:p>
        </p:txBody>
      </p:sp>
    </p:spTree>
    <p:extLst>
      <p:ext uri="{BB962C8B-B14F-4D97-AF65-F5344CB8AC3E}">
        <p14:creationId xmlns:p14="http://schemas.microsoft.com/office/powerpoint/2010/main" val="326063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02111984F565}" type="slidenum">
              <a:rPr lang="en-US" smtClean="0"/>
              <a:t>12</a:t>
            </a:fld>
            <a:endParaRPr lang="en-US" dirty="0"/>
          </a:p>
        </p:txBody>
      </p:sp>
      <p:sp>
        <p:nvSpPr>
          <p:cNvPr id="6" name="Title 1"/>
          <p:cNvSpPr txBox="1">
            <a:spLocks/>
          </p:cNvSpPr>
          <p:nvPr/>
        </p:nvSpPr>
        <p:spPr>
          <a:xfrm>
            <a:off x="609600" y="457200"/>
            <a:ext cx="7055380" cy="1400530"/>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029" sz="3200" dirty="0" smtClean="0"/>
              <a:t>Qué </a:t>
            </a:r>
            <a:r>
              <a:rPr lang="en-029" sz="3200" u="sng" dirty="0" smtClean="0"/>
              <a:t>no</a:t>
            </a:r>
            <a:r>
              <a:rPr lang="en-029" sz="3200" dirty="0" smtClean="0"/>
              <a:t> es </a:t>
            </a:r>
            <a:r>
              <a:rPr lang="en-029" sz="3200" dirty="0" err="1" smtClean="0"/>
              <a:t>gestión</a:t>
            </a:r>
            <a:r>
              <a:rPr lang="en-029" sz="3200" dirty="0" smtClean="0"/>
              <a:t> de talento integrada (ITM)</a:t>
            </a:r>
            <a:endParaRPr lang="en-029" sz="3200" dirty="0"/>
          </a:p>
        </p:txBody>
      </p:sp>
      <p:sp>
        <p:nvSpPr>
          <p:cNvPr id="7" name="Rectangle 6"/>
          <p:cNvSpPr/>
          <p:nvPr/>
        </p:nvSpPr>
        <p:spPr>
          <a:xfrm>
            <a:off x="685800" y="1720840"/>
            <a:ext cx="7696200" cy="4647426"/>
          </a:xfrm>
          <a:prstGeom prst="rect">
            <a:avLst/>
          </a:prstGeom>
        </p:spPr>
        <p:txBody>
          <a:bodyPr wrap="square">
            <a:spAutoFit/>
          </a:bodyPr>
          <a:lstStyle/>
          <a:p>
            <a:r>
              <a:rPr lang="es-ES" sz="2400" dirty="0"/>
              <a:t>"Gestión del talento no es un fin en sí mismo. No se trata </a:t>
            </a:r>
            <a:r>
              <a:rPr lang="es-ES" sz="2400" dirty="0" smtClean="0"/>
              <a:t>del </a:t>
            </a:r>
            <a:r>
              <a:rPr lang="es-ES" sz="2400" dirty="0"/>
              <a:t>desarrollo de empleados o la creación de planes de sucesión, tampoco es lograr tasas de rotación específica o cualquier otro resultado táctico. </a:t>
            </a:r>
            <a:endParaRPr lang="es-ES" sz="2400" dirty="0" smtClean="0"/>
          </a:p>
          <a:p>
            <a:endParaRPr lang="es-ES" sz="2400" dirty="0" smtClean="0"/>
          </a:p>
          <a:p>
            <a:r>
              <a:rPr lang="es-ES" sz="2800" b="1" dirty="0" smtClean="0"/>
              <a:t>Existe </a:t>
            </a:r>
            <a:r>
              <a:rPr lang="es-ES" sz="2800" b="1" dirty="0"/>
              <a:t>para apoyar los objetivos </a:t>
            </a:r>
            <a:r>
              <a:rPr lang="es-ES" sz="2800" b="1" dirty="0" smtClean="0"/>
              <a:t>en general de </a:t>
            </a:r>
            <a:r>
              <a:rPr lang="es-ES" sz="2800" b="1" dirty="0"/>
              <a:t>la organización, que en negocios es esencialmente el hacer dinero</a:t>
            </a:r>
            <a:r>
              <a:rPr lang="es-ES" sz="2800" b="1" dirty="0" smtClean="0"/>
              <a:t>.“</a:t>
            </a:r>
          </a:p>
          <a:p>
            <a:endParaRPr lang="es-ES" sz="2400" b="1" dirty="0"/>
          </a:p>
          <a:p>
            <a:pPr algn="r"/>
            <a:r>
              <a:rPr lang="es-ES" sz="2400" b="1" dirty="0" smtClean="0"/>
              <a:t> </a:t>
            </a:r>
            <a:r>
              <a:rPr lang="es-ES" sz="2000" b="1" dirty="0"/>
              <a:t>Peter </a:t>
            </a:r>
            <a:r>
              <a:rPr lang="es-ES" sz="2000" b="1" dirty="0" err="1"/>
              <a:t>Cappelli</a:t>
            </a:r>
            <a:r>
              <a:rPr lang="es-ES" sz="2000" b="1" dirty="0"/>
              <a:t>. "Gestión del Talento para el Siglo XXI." Harvard Business </a:t>
            </a:r>
            <a:r>
              <a:rPr lang="es-ES" sz="2000" b="1" dirty="0" err="1"/>
              <a:t>Review</a:t>
            </a:r>
            <a:r>
              <a:rPr lang="es-ES" sz="2000" b="1" dirty="0"/>
              <a:t>. Marzo de 2008.</a:t>
            </a:r>
          </a:p>
        </p:txBody>
      </p:sp>
      <p:pic>
        <p:nvPicPr>
          <p:cNvPr id="8" name="Picture 7"/>
          <p:cNvPicPr>
            <a:picLocks noChangeAspect="1"/>
          </p:cNvPicPr>
          <p:nvPr/>
        </p:nvPicPr>
        <p:blipFill rotWithShape="1">
          <a:blip r:embed="rId3"/>
          <a:srcRect l="13983" t="16992" r="1025" b="63867"/>
          <a:stretch/>
        </p:blipFill>
        <p:spPr>
          <a:xfrm>
            <a:off x="0" y="6477000"/>
            <a:ext cx="9144000" cy="381000"/>
          </a:xfrm>
          <a:prstGeom prst="rect">
            <a:avLst/>
          </a:prstGeom>
        </p:spPr>
      </p:pic>
    </p:spTree>
    <p:extLst>
      <p:ext uri="{BB962C8B-B14F-4D97-AF65-F5344CB8AC3E}">
        <p14:creationId xmlns:p14="http://schemas.microsoft.com/office/powerpoint/2010/main" val="15594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02111984F565}" type="slidenum">
              <a:rPr lang="en-US" smtClean="0"/>
              <a:t>13</a:t>
            </a:fld>
            <a:endParaRPr lang="en-US" dirty="0"/>
          </a:p>
        </p:txBody>
      </p:sp>
      <p:pic>
        <p:nvPicPr>
          <p:cNvPr id="6" name="Picture 5"/>
          <p:cNvPicPr>
            <a:picLocks noChangeAspect="1"/>
          </p:cNvPicPr>
          <p:nvPr/>
        </p:nvPicPr>
        <p:blipFill rotWithShape="1">
          <a:blip r:embed="rId3"/>
          <a:srcRect l="13983" t="16992" r="1025" b="63867"/>
          <a:stretch/>
        </p:blipFill>
        <p:spPr>
          <a:xfrm>
            <a:off x="0" y="6477000"/>
            <a:ext cx="9144000" cy="381000"/>
          </a:xfrm>
          <a:prstGeom prst="rect">
            <a:avLst/>
          </a:prstGeom>
        </p:spPr>
      </p:pic>
      <p:graphicFrame>
        <p:nvGraphicFramePr>
          <p:cNvPr id="7" name="Diagram 6"/>
          <p:cNvGraphicFramePr/>
          <p:nvPr>
            <p:extLst>
              <p:ext uri="{D42A27DB-BD31-4B8C-83A1-F6EECF244321}">
                <p14:modId xmlns:p14="http://schemas.microsoft.com/office/powerpoint/2010/main" val="2552055063"/>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p:cNvSpPr txBox="1"/>
          <p:nvPr/>
        </p:nvSpPr>
        <p:spPr>
          <a:xfrm>
            <a:off x="838200" y="533400"/>
            <a:ext cx="6781800" cy="584775"/>
          </a:xfrm>
          <a:prstGeom prst="rect">
            <a:avLst/>
          </a:prstGeom>
          <a:noFill/>
        </p:spPr>
        <p:txBody>
          <a:bodyPr wrap="square" rtlCol="0">
            <a:spAutoFit/>
          </a:bodyPr>
          <a:lstStyle/>
          <a:p>
            <a:r>
              <a:rPr lang="en-US" sz="3200" dirty="0" err="1" smtClean="0"/>
              <a:t>Evolución</a:t>
            </a:r>
            <a:r>
              <a:rPr lang="en-US" sz="3200" dirty="0" smtClean="0"/>
              <a:t> de Recursos Humanos</a:t>
            </a:r>
            <a:endParaRPr lang="en-029" sz="3200" dirty="0"/>
          </a:p>
        </p:txBody>
      </p:sp>
      <p:sp>
        <p:nvSpPr>
          <p:cNvPr id="9" name="Rounded Rectangle 8"/>
          <p:cNvSpPr/>
          <p:nvPr/>
        </p:nvSpPr>
        <p:spPr>
          <a:xfrm>
            <a:off x="1600200" y="4648200"/>
            <a:ext cx="1905000" cy="1143000"/>
          </a:xfrm>
          <a:prstGeom prst="roundRect">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R" dirty="0" smtClean="0"/>
              <a:t>Nóminas, reclutamiento expedientes</a:t>
            </a:r>
            <a:endParaRPr lang="es-PR" dirty="0"/>
          </a:p>
        </p:txBody>
      </p:sp>
      <p:sp>
        <p:nvSpPr>
          <p:cNvPr id="10" name="Rounded Rectangle 9"/>
          <p:cNvSpPr/>
          <p:nvPr/>
        </p:nvSpPr>
        <p:spPr>
          <a:xfrm>
            <a:off x="3733800" y="4648200"/>
            <a:ext cx="1828800" cy="11430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R" dirty="0" smtClean="0"/>
              <a:t>Otras funciones tipo silo</a:t>
            </a:r>
            <a:endParaRPr lang="es-PR" dirty="0"/>
          </a:p>
        </p:txBody>
      </p:sp>
      <p:sp>
        <p:nvSpPr>
          <p:cNvPr id="11" name="Rounded Rectangle 10"/>
          <p:cNvSpPr/>
          <p:nvPr/>
        </p:nvSpPr>
        <p:spPr>
          <a:xfrm>
            <a:off x="5715000" y="4648200"/>
            <a:ext cx="1828800" cy="11430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R" dirty="0" smtClean="0"/>
              <a:t>Gestión de talento integrada</a:t>
            </a:r>
            <a:endParaRPr lang="es-PR" dirty="0"/>
          </a:p>
        </p:txBody>
      </p:sp>
      <p:sp>
        <p:nvSpPr>
          <p:cNvPr id="12" name="5-Point Star 11"/>
          <p:cNvSpPr/>
          <p:nvPr/>
        </p:nvSpPr>
        <p:spPr>
          <a:xfrm>
            <a:off x="6781800" y="1676400"/>
            <a:ext cx="1600200" cy="1371600"/>
          </a:xfrm>
          <a:prstGeom prst="star5">
            <a:avLst/>
          </a:prstGeom>
          <a:solidFill>
            <a:schemeClr val="bg2">
              <a:lumMod val="60000"/>
              <a:lumOff val="40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029" sz="2000" b="1" dirty="0" smtClean="0">
                <a:effectLst>
                  <a:outerShdw blurRad="38100" dist="38100" dir="2700000" algn="tl">
                    <a:srgbClr val="000000">
                      <a:alpha val="43137"/>
                    </a:srgbClr>
                  </a:outerShdw>
                </a:effectLst>
              </a:rPr>
              <a:t>ITM</a:t>
            </a:r>
            <a:endParaRPr lang="en-029"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6462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02111984F565}" type="slidenum">
              <a:rPr lang="en-US" smtClean="0"/>
              <a:t>14</a:t>
            </a:fld>
            <a:endParaRPr lang="en-US" dirty="0"/>
          </a:p>
        </p:txBody>
      </p:sp>
      <p:pic>
        <p:nvPicPr>
          <p:cNvPr id="6" name="Picture 5"/>
          <p:cNvPicPr>
            <a:picLocks noChangeAspect="1"/>
          </p:cNvPicPr>
          <p:nvPr/>
        </p:nvPicPr>
        <p:blipFill rotWithShape="1">
          <a:blip r:embed="rId3"/>
          <a:srcRect l="13983" t="16992" r="1025" b="63867"/>
          <a:stretch/>
        </p:blipFill>
        <p:spPr>
          <a:xfrm>
            <a:off x="0" y="6477000"/>
            <a:ext cx="9144000" cy="381000"/>
          </a:xfrm>
          <a:prstGeom prst="rect">
            <a:avLst/>
          </a:prstGeom>
        </p:spPr>
      </p:pic>
      <p:grpSp>
        <p:nvGrpSpPr>
          <p:cNvPr id="12" name="Group 11"/>
          <p:cNvGrpSpPr/>
          <p:nvPr/>
        </p:nvGrpSpPr>
        <p:grpSpPr>
          <a:xfrm>
            <a:off x="838200" y="2362200"/>
            <a:ext cx="2221870" cy="2214961"/>
            <a:chOff x="827272" y="2887528"/>
            <a:chExt cx="2221870" cy="2214961"/>
          </a:xfrm>
        </p:grpSpPr>
        <p:sp>
          <p:nvSpPr>
            <p:cNvPr id="8" name="Rectangle 7"/>
            <p:cNvSpPr/>
            <p:nvPr/>
          </p:nvSpPr>
          <p:spPr>
            <a:xfrm rot="2278988">
              <a:off x="827272" y="2887528"/>
              <a:ext cx="2221870" cy="22149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dirty="0"/>
            </a:p>
          </p:txBody>
        </p:sp>
        <p:sp>
          <p:nvSpPr>
            <p:cNvPr id="9" name="Rounded Rectangle 8"/>
            <p:cNvSpPr/>
            <p:nvPr/>
          </p:nvSpPr>
          <p:spPr>
            <a:xfrm>
              <a:off x="990600" y="3657600"/>
              <a:ext cx="1905000" cy="685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RETOS</a:t>
              </a:r>
            </a:p>
            <a:p>
              <a:pPr algn="ctr"/>
              <a:r>
                <a:rPr lang="en-US" sz="3200" b="1" dirty="0" smtClean="0"/>
                <a:t>A LA VISTA</a:t>
              </a:r>
              <a:endParaRPr lang="en-029" sz="3200" b="1" dirty="0"/>
            </a:p>
          </p:txBody>
        </p:sp>
      </p:grpSp>
      <p:sp>
        <p:nvSpPr>
          <p:cNvPr id="10" name="TextBox 9"/>
          <p:cNvSpPr txBox="1"/>
          <p:nvPr/>
        </p:nvSpPr>
        <p:spPr>
          <a:xfrm>
            <a:off x="762000" y="533400"/>
            <a:ext cx="6553200" cy="1077218"/>
          </a:xfrm>
          <a:prstGeom prst="rect">
            <a:avLst/>
          </a:prstGeom>
          <a:noFill/>
        </p:spPr>
        <p:txBody>
          <a:bodyPr wrap="square" rtlCol="0">
            <a:spAutoFit/>
          </a:bodyPr>
          <a:lstStyle/>
          <a:p>
            <a:r>
              <a:rPr lang="en-US" sz="3200" dirty="0" smtClean="0"/>
              <a:t>Retos reportados por </a:t>
            </a:r>
          </a:p>
          <a:p>
            <a:r>
              <a:rPr lang="en-US" sz="3200" dirty="0" smtClean="0"/>
              <a:t>Recursos Humanos</a:t>
            </a:r>
            <a:endParaRPr lang="en-029" sz="3200" dirty="0"/>
          </a:p>
        </p:txBody>
      </p:sp>
      <p:sp>
        <p:nvSpPr>
          <p:cNvPr id="11" name="TextBox 10"/>
          <p:cNvSpPr txBox="1"/>
          <p:nvPr/>
        </p:nvSpPr>
        <p:spPr>
          <a:xfrm>
            <a:off x="3657600" y="1829812"/>
            <a:ext cx="4800600" cy="3046988"/>
          </a:xfrm>
          <a:prstGeom prst="rect">
            <a:avLst/>
          </a:prstGeom>
          <a:noFill/>
        </p:spPr>
        <p:txBody>
          <a:bodyPr wrap="square" rtlCol="0">
            <a:spAutoFit/>
          </a:bodyPr>
          <a:lstStyle/>
          <a:p>
            <a:pPr marL="342900" indent="-342900">
              <a:buFont typeface="+mj-lt"/>
              <a:buAutoNum type="arabicPeriod"/>
            </a:pPr>
            <a:r>
              <a:rPr lang="es-PR" sz="2400" dirty="0" smtClean="0"/>
              <a:t>Costos y presupuesto – no hablar el lenguaje del CFO</a:t>
            </a:r>
          </a:p>
          <a:p>
            <a:pPr marL="342900" indent="-342900">
              <a:buFont typeface="+mj-lt"/>
              <a:buAutoNum type="arabicPeriod"/>
            </a:pPr>
            <a:r>
              <a:rPr lang="es-PR" sz="2400" dirty="0" smtClean="0"/>
              <a:t>Aceptación de la gerencia</a:t>
            </a:r>
          </a:p>
          <a:p>
            <a:pPr marL="342900" indent="-342900">
              <a:buFont typeface="+mj-lt"/>
              <a:buAutoNum type="arabicPeriod"/>
            </a:pPr>
            <a:r>
              <a:rPr lang="es-PR" sz="2400" dirty="0" smtClean="0"/>
              <a:t>Falta de una estrategia de tecnología de Recursos Humanos</a:t>
            </a:r>
          </a:p>
          <a:p>
            <a:pPr marL="342900" indent="-342900">
              <a:buFont typeface="+mj-lt"/>
              <a:buAutoNum type="arabicPeriod"/>
            </a:pPr>
            <a:r>
              <a:rPr lang="es-PR" sz="2400" dirty="0" smtClean="0"/>
              <a:t>Información restringida o en silos</a:t>
            </a:r>
            <a:endParaRPr lang="es-PR" sz="2400" dirty="0"/>
          </a:p>
        </p:txBody>
      </p:sp>
      <p:sp>
        <p:nvSpPr>
          <p:cNvPr id="13" name="Rectangle 12"/>
          <p:cNvSpPr/>
          <p:nvPr/>
        </p:nvSpPr>
        <p:spPr>
          <a:xfrm>
            <a:off x="762000" y="5265003"/>
            <a:ext cx="7772400" cy="830997"/>
          </a:xfrm>
          <a:prstGeom prst="rect">
            <a:avLst/>
          </a:prstGeom>
        </p:spPr>
        <p:txBody>
          <a:bodyPr wrap="square">
            <a:spAutoFit/>
          </a:bodyPr>
          <a:lstStyle/>
          <a:p>
            <a:pPr algn="ctr"/>
            <a:r>
              <a:rPr lang="es-PR" sz="2400" dirty="0" smtClean="0"/>
              <a:t>El gran reto de las empresas:  gestión de talento</a:t>
            </a:r>
            <a:br>
              <a:rPr lang="es-PR" sz="2400" dirty="0" smtClean="0"/>
            </a:br>
            <a:endParaRPr lang="es-PR" sz="2400" dirty="0"/>
          </a:p>
        </p:txBody>
      </p:sp>
    </p:spTree>
    <p:extLst>
      <p:ext uri="{BB962C8B-B14F-4D97-AF65-F5344CB8AC3E}">
        <p14:creationId xmlns:p14="http://schemas.microsoft.com/office/powerpoint/2010/main" val="98763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ppt_w</p:attrName>
                                        </p:attrNameLst>
                                      </p:cBhvr>
                                      <p:tavLst>
                                        <p:tav tm="0" fmla="#ppt_w*sin(2.5*pi*$)">
                                          <p:val>
                                            <p:fltVal val="0"/>
                                          </p:val>
                                        </p:tav>
                                        <p:tav tm="100000">
                                          <p:val>
                                            <p:fltVal val="1"/>
                                          </p:val>
                                        </p:tav>
                                      </p:tavLst>
                                    </p:anim>
                                    <p:anim calcmode="lin" valueType="num">
                                      <p:cBhvr>
                                        <p:cTn id="9"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6800"/>
            <a:ext cx="6620968" cy="1981200"/>
          </a:xfrm>
        </p:spPr>
        <p:txBody>
          <a:bodyPr/>
          <a:lstStyle/>
          <a:p>
            <a:r>
              <a:rPr lang="es-ES" sz="3600" noProof="0" dirty="0" smtClean="0"/>
              <a:t>La gestión integrada de talento es importante</a:t>
            </a:r>
            <a:endParaRPr lang="es-ES" sz="3600" noProof="0" dirty="0"/>
          </a:p>
        </p:txBody>
      </p:sp>
      <p:sp>
        <p:nvSpPr>
          <p:cNvPr id="3" name="Text Placeholder 2"/>
          <p:cNvSpPr>
            <a:spLocks noGrp="1"/>
          </p:cNvSpPr>
          <p:nvPr>
            <p:ph type="body" sz="half" idx="2"/>
          </p:nvPr>
        </p:nvSpPr>
        <p:spPr>
          <a:xfrm>
            <a:off x="1752600" y="3124200"/>
            <a:ext cx="6620968" cy="1752600"/>
          </a:xfrm>
        </p:spPr>
        <p:txBody>
          <a:bodyPr>
            <a:normAutofit/>
          </a:bodyPr>
          <a:lstStyle/>
          <a:p>
            <a:pPr algn="r"/>
            <a:r>
              <a:rPr lang="es-ES" sz="4000" noProof="0" dirty="0" smtClean="0"/>
              <a:t>Tú puedes hacerlo</a:t>
            </a:r>
            <a:endParaRPr lang="es-ES" sz="4000" noProof="0" dirty="0"/>
          </a:p>
        </p:txBody>
      </p:sp>
      <p:sp>
        <p:nvSpPr>
          <p:cNvPr id="4" name="Slide Number Placeholder 3"/>
          <p:cNvSpPr>
            <a:spLocks noGrp="1"/>
          </p:cNvSpPr>
          <p:nvPr>
            <p:ph type="sldNum" sz="quarter" idx="12"/>
          </p:nvPr>
        </p:nvSpPr>
        <p:spPr/>
        <p:txBody>
          <a:bodyPr/>
          <a:lstStyle/>
          <a:p>
            <a:fld id="{D57F1E4F-1CFF-5643-939E-02111984F565}" type="slidenum">
              <a:rPr lang="en-US" smtClean="0"/>
              <a:t>15</a:t>
            </a:fld>
            <a:endParaRPr lang="en-US" dirty="0"/>
          </a:p>
        </p:txBody>
      </p:sp>
      <p:pic>
        <p:nvPicPr>
          <p:cNvPr id="5" name="Picture 23" descr="http://files.astd.org/TD-Article-Images/2013/09/DeTuncq.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514600"/>
            <a:ext cx="19812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4"/>
          <a:srcRect l="13983" t="16992" r="1025" b="63867"/>
          <a:stretch/>
        </p:blipFill>
        <p:spPr>
          <a:xfrm>
            <a:off x="0" y="6477000"/>
            <a:ext cx="9144000" cy="381000"/>
          </a:xfrm>
          <a:prstGeom prst="rect">
            <a:avLst/>
          </a:prstGeom>
        </p:spPr>
      </p:pic>
    </p:spTree>
    <p:extLst>
      <p:ext uri="{BB962C8B-B14F-4D97-AF65-F5344CB8AC3E}">
        <p14:creationId xmlns:p14="http://schemas.microsoft.com/office/powerpoint/2010/main" val="6257036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02111984F565}" type="slidenum">
              <a:rPr lang="en-US" smtClean="0"/>
              <a:t>16</a:t>
            </a:fld>
            <a:endParaRPr lang="en-US" dirty="0"/>
          </a:p>
        </p:txBody>
      </p:sp>
      <p:sp>
        <p:nvSpPr>
          <p:cNvPr id="6" name="TextBox 5"/>
          <p:cNvSpPr txBox="1"/>
          <p:nvPr/>
        </p:nvSpPr>
        <p:spPr>
          <a:xfrm>
            <a:off x="457200" y="228600"/>
            <a:ext cx="7848600" cy="1077218"/>
          </a:xfrm>
          <a:prstGeom prst="rect">
            <a:avLst/>
          </a:prstGeom>
          <a:noFill/>
        </p:spPr>
        <p:txBody>
          <a:bodyPr wrap="square" rtlCol="0">
            <a:spAutoFit/>
          </a:bodyPr>
          <a:lstStyle/>
          <a:p>
            <a:r>
              <a:rPr lang="en-029" sz="3200" dirty="0" smtClean="0"/>
              <a:t>Por qué ITM es importante para la organización</a:t>
            </a:r>
          </a:p>
        </p:txBody>
      </p:sp>
      <p:sp>
        <p:nvSpPr>
          <p:cNvPr id="7" name="TextBox 6"/>
          <p:cNvSpPr txBox="1"/>
          <p:nvPr/>
        </p:nvSpPr>
        <p:spPr>
          <a:xfrm>
            <a:off x="457200" y="1905000"/>
            <a:ext cx="8229600" cy="4154984"/>
          </a:xfrm>
          <a:prstGeom prst="rect">
            <a:avLst/>
          </a:prstGeom>
          <a:noFill/>
        </p:spPr>
        <p:txBody>
          <a:bodyPr wrap="square" rtlCol="0">
            <a:spAutoFit/>
          </a:bodyPr>
          <a:lstStyle/>
          <a:p>
            <a:pPr marL="342900" indent="-342900">
              <a:buFont typeface="+mj-lt"/>
              <a:buAutoNum type="arabicPeriod"/>
            </a:pPr>
            <a:r>
              <a:rPr lang="es-PR" sz="2400" dirty="0" smtClean="0"/>
              <a:t>Costo de un mal reclutamiento</a:t>
            </a:r>
          </a:p>
          <a:p>
            <a:pPr marL="342900" indent="-342900">
              <a:buFont typeface="+mj-lt"/>
              <a:buAutoNum type="arabicPeriod"/>
            </a:pPr>
            <a:r>
              <a:rPr lang="es-PR" sz="2400" dirty="0" smtClean="0"/>
              <a:t>Rotación de personal nuevo en los primeros 18 meses</a:t>
            </a:r>
          </a:p>
          <a:p>
            <a:pPr marL="342900" indent="-342900">
              <a:buFont typeface="+mj-lt"/>
              <a:buAutoNum type="arabicPeriod"/>
            </a:pPr>
            <a:r>
              <a:rPr lang="es-PR" sz="2400" dirty="0" smtClean="0"/>
              <a:t>Costo de un puesto vacante sin llenar, especialmente ejecutivo o crítico</a:t>
            </a:r>
          </a:p>
          <a:p>
            <a:pPr marL="342900" indent="-342900">
              <a:buFont typeface="+mj-lt"/>
              <a:buAutoNum type="arabicPeriod"/>
            </a:pPr>
            <a:r>
              <a:rPr lang="es-PR" sz="2400" dirty="0" smtClean="0"/>
              <a:t>Mayor retención con buen reclutamiento e introducción al puesto</a:t>
            </a:r>
          </a:p>
          <a:p>
            <a:pPr marL="342900" indent="-342900">
              <a:buFont typeface="+mj-lt"/>
              <a:buAutoNum type="arabicPeriod"/>
            </a:pPr>
            <a:r>
              <a:rPr lang="es-PR" sz="2400" dirty="0" smtClean="0"/>
              <a:t>El “</a:t>
            </a:r>
            <a:r>
              <a:rPr lang="es-PR" sz="2400" i="1" dirty="0" smtClean="0"/>
              <a:t>engagement</a:t>
            </a:r>
            <a:r>
              <a:rPr lang="es-PR" sz="2400" dirty="0" smtClean="0"/>
              <a:t>” alto representa menos ausentismo, menos rotación y mayor productividad, resultando en mayor retorno de la inversión para el negocio</a:t>
            </a:r>
            <a:endParaRPr lang="es-PR" sz="2400" dirty="0"/>
          </a:p>
        </p:txBody>
      </p:sp>
      <p:pic>
        <p:nvPicPr>
          <p:cNvPr id="8" name="Picture 7"/>
          <p:cNvPicPr>
            <a:picLocks noChangeAspect="1"/>
          </p:cNvPicPr>
          <p:nvPr/>
        </p:nvPicPr>
        <p:blipFill rotWithShape="1">
          <a:blip r:embed="rId3"/>
          <a:srcRect l="13983" t="16992" r="1025" b="63867"/>
          <a:stretch/>
        </p:blipFill>
        <p:spPr>
          <a:xfrm>
            <a:off x="0" y="6477000"/>
            <a:ext cx="9144000" cy="381000"/>
          </a:xfrm>
          <a:prstGeom prst="rect">
            <a:avLst/>
          </a:prstGeom>
        </p:spPr>
      </p:pic>
      <p:sp>
        <p:nvSpPr>
          <p:cNvPr id="9" name="Rectangle 8"/>
          <p:cNvSpPr/>
          <p:nvPr/>
        </p:nvSpPr>
        <p:spPr>
          <a:xfrm>
            <a:off x="457200" y="1371600"/>
            <a:ext cx="5391219" cy="523220"/>
          </a:xfrm>
          <a:prstGeom prst="rect">
            <a:avLst/>
          </a:prstGeom>
        </p:spPr>
        <p:txBody>
          <a:bodyPr wrap="none">
            <a:spAutoFit/>
          </a:bodyPr>
          <a:lstStyle/>
          <a:p>
            <a:r>
              <a:rPr lang="es-PR" sz="2800" dirty="0" smtClean="0"/>
              <a:t>Prepara tu caso; por ejemplo:</a:t>
            </a:r>
            <a:endParaRPr lang="es-PR" sz="2800" dirty="0"/>
          </a:p>
        </p:txBody>
      </p:sp>
    </p:spTree>
    <p:extLst>
      <p:ext uri="{BB962C8B-B14F-4D97-AF65-F5344CB8AC3E}">
        <p14:creationId xmlns:p14="http://schemas.microsoft.com/office/powerpoint/2010/main" val="71475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02111984F565}" type="slidenum">
              <a:rPr lang="en-US" smtClean="0"/>
              <a:t>17</a:t>
            </a:fld>
            <a:endParaRPr lang="en-US" dirty="0"/>
          </a:p>
        </p:txBody>
      </p:sp>
      <p:pic>
        <p:nvPicPr>
          <p:cNvPr id="5" name="Picture 4"/>
          <p:cNvPicPr>
            <a:picLocks noChangeAspect="1"/>
          </p:cNvPicPr>
          <p:nvPr/>
        </p:nvPicPr>
        <p:blipFill rotWithShape="1">
          <a:blip r:embed="rId3"/>
          <a:srcRect l="13983" t="16992" r="1025" b="63867"/>
          <a:stretch/>
        </p:blipFill>
        <p:spPr>
          <a:xfrm>
            <a:off x="0" y="6451600"/>
            <a:ext cx="9144000" cy="381000"/>
          </a:xfrm>
          <a:prstGeom prst="rect">
            <a:avLst/>
          </a:prstGeom>
        </p:spPr>
      </p:pic>
      <p:sp>
        <p:nvSpPr>
          <p:cNvPr id="6" name="TextBox 5"/>
          <p:cNvSpPr txBox="1"/>
          <p:nvPr/>
        </p:nvSpPr>
        <p:spPr>
          <a:xfrm>
            <a:off x="685800" y="405825"/>
            <a:ext cx="6400800" cy="584775"/>
          </a:xfrm>
          <a:prstGeom prst="rect">
            <a:avLst/>
          </a:prstGeom>
          <a:noFill/>
        </p:spPr>
        <p:txBody>
          <a:bodyPr wrap="square" rtlCol="0">
            <a:spAutoFit/>
          </a:bodyPr>
          <a:lstStyle/>
          <a:p>
            <a:r>
              <a:rPr lang="es-PR" sz="3200" dirty="0" smtClean="0"/>
              <a:t>Muévete a la acción – 5 Pasos</a:t>
            </a:r>
            <a:endParaRPr lang="es-PR" sz="3200" dirty="0"/>
          </a:p>
        </p:txBody>
      </p:sp>
      <p:sp>
        <p:nvSpPr>
          <p:cNvPr id="7" name="TextBox 6"/>
          <p:cNvSpPr txBox="1"/>
          <p:nvPr/>
        </p:nvSpPr>
        <p:spPr>
          <a:xfrm>
            <a:off x="762000" y="1472148"/>
            <a:ext cx="8077200" cy="3785652"/>
          </a:xfrm>
          <a:prstGeom prst="rect">
            <a:avLst/>
          </a:prstGeom>
          <a:noFill/>
        </p:spPr>
        <p:txBody>
          <a:bodyPr wrap="square" rtlCol="0">
            <a:spAutoFit/>
          </a:bodyPr>
          <a:lstStyle/>
          <a:p>
            <a:pPr marL="342900" indent="-342900">
              <a:buFont typeface="+mj-lt"/>
              <a:buAutoNum type="arabicPeriod"/>
            </a:pPr>
            <a:r>
              <a:rPr lang="es-PR" sz="2400" dirty="0" smtClean="0"/>
              <a:t>Comienza con el fin en mente</a:t>
            </a:r>
          </a:p>
          <a:p>
            <a:pPr marL="800100" lvl="1" indent="-342900">
              <a:buFont typeface="Arial" panose="020B0604020202020204" pitchFamily="34" charset="0"/>
              <a:buChar char="•"/>
            </a:pPr>
            <a:r>
              <a:rPr lang="es-PR" sz="2400" dirty="0" smtClean="0"/>
              <a:t>Construye la historia y el plan de negocio estratégico</a:t>
            </a:r>
          </a:p>
          <a:p>
            <a:pPr marL="342900" indent="-342900">
              <a:buFont typeface="+mj-lt"/>
              <a:buAutoNum type="arabicPeriod"/>
            </a:pPr>
            <a:r>
              <a:rPr lang="es-PR" sz="2400" dirty="0" smtClean="0"/>
              <a:t>Identifica los que se benefician (stakeholders) y consigue su aprobación temprano en el proceso</a:t>
            </a:r>
          </a:p>
          <a:p>
            <a:pPr marL="342900" indent="-342900">
              <a:buFont typeface="+mj-lt"/>
              <a:buAutoNum type="arabicPeriod"/>
            </a:pPr>
            <a:r>
              <a:rPr lang="es-PR" sz="2400" dirty="0" smtClean="0"/>
              <a:t>Aprende el lenguaje de finanzas – involúcralos</a:t>
            </a:r>
          </a:p>
          <a:p>
            <a:pPr marL="342900" indent="-342900">
              <a:buFont typeface="+mj-lt"/>
              <a:buAutoNum type="arabicPeriod"/>
            </a:pPr>
            <a:r>
              <a:rPr lang="es-PR" sz="2400" dirty="0" smtClean="0"/>
              <a:t>Trabaja en el plan:</a:t>
            </a:r>
          </a:p>
          <a:p>
            <a:pPr marL="800100" lvl="1" indent="-342900">
              <a:buFont typeface="Arial" panose="020B0604020202020204" pitchFamily="34" charset="0"/>
              <a:buChar char="•"/>
            </a:pPr>
            <a:r>
              <a:rPr lang="es-PR" sz="2400" dirty="0" smtClean="0"/>
              <a:t>Busca los datos y centralízalos</a:t>
            </a:r>
          </a:p>
          <a:p>
            <a:pPr marL="800100" lvl="1" indent="-342900">
              <a:buFont typeface="Arial" panose="020B0604020202020204" pitchFamily="34" charset="0"/>
              <a:buChar char="•"/>
            </a:pPr>
            <a:r>
              <a:rPr lang="es-PR" sz="2400" dirty="0" smtClean="0"/>
              <a:t>Implementa iniciativas de  mejoramiento</a:t>
            </a:r>
          </a:p>
          <a:p>
            <a:pPr marL="800100" lvl="1" indent="-342900">
              <a:buFont typeface="Arial" panose="020B0604020202020204" pitchFamily="34" charset="0"/>
              <a:buChar char="•"/>
            </a:pPr>
            <a:r>
              <a:rPr lang="es-PR" sz="2400" dirty="0" smtClean="0"/>
              <a:t>Evalúa y repite para que cada vez sea mejor</a:t>
            </a:r>
            <a:endParaRPr lang="es-PR" sz="2400" dirty="0"/>
          </a:p>
        </p:txBody>
      </p:sp>
    </p:spTree>
    <p:extLst>
      <p:ext uri="{BB962C8B-B14F-4D97-AF65-F5344CB8AC3E}">
        <p14:creationId xmlns:p14="http://schemas.microsoft.com/office/powerpoint/2010/main" val="30839105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02111984F565}" type="slidenum">
              <a:rPr lang="en-US" smtClean="0"/>
              <a:t>18</a:t>
            </a:fld>
            <a:endParaRPr lang="en-US" dirty="0"/>
          </a:p>
        </p:txBody>
      </p:sp>
      <p:pic>
        <p:nvPicPr>
          <p:cNvPr id="5" name="Picture 4"/>
          <p:cNvPicPr>
            <a:picLocks noChangeAspect="1"/>
          </p:cNvPicPr>
          <p:nvPr/>
        </p:nvPicPr>
        <p:blipFill rotWithShape="1">
          <a:blip r:embed="rId3"/>
          <a:srcRect l="13983" t="16992" r="1025" b="63867"/>
          <a:stretch/>
        </p:blipFill>
        <p:spPr>
          <a:xfrm>
            <a:off x="0" y="6451600"/>
            <a:ext cx="9144000" cy="381000"/>
          </a:xfrm>
          <a:prstGeom prst="rect">
            <a:avLst/>
          </a:prstGeom>
        </p:spPr>
      </p:pic>
      <p:sp>
        <p:nvSpPr>
          <p:cNvPr id="6" name="TextBox 5"/>
          <p:cNvSpPr txBox="1"/>
          <p:nvPr/>
        </p:nvSpPr>
        <p:spPr>
          <a:xfrm>
            <a:off x="685800" y="685800"/>
            <a:ext cx="6400800" cy="584775"/>
          </a:xfrm>
          <a:prstGeom prst="rect">
            <a:avLst/>
          </a:prstGeom>
          <a:noFill/>
        </p:spPr>
        <p:txBody>
          <a:bodyPr wrap="square" rtlCol="0">
            <a:spAutoFit/>
          </a:bodyPr>
          <a:lstStyle/>
          <a:p>
            <a:r>
              <a:rPr lang="es-PR" sz="3200" dirty="0" smtClean="0"/>
              <a:t>Muévete a la acción – 5 Pasos</a:t>
            </a:r>
            <a:endParaRPr lang="es-PR" sz="3200" dirty="0"/>
          </a:p>
        </p:txBody>
      </p:sp>
      <p:sp>
        <p:nvSpPr>
          <p:cNvPr id="3" name="TextBox 2"/>
          <p:cNvSpPr txBox="1"/>
          <p:nvPr/>
        </p:nvSpPr>
        <p:spPr>
          <a:xfrm>
            <a:off x="838200" y="1524000"/>
            <a:ext cx="7772400" cy="461665"/>
          </a:xfrm>
          <a:prstGeom prst="rect">
            <a:avLst/>
          </a:prstGeom>
          <a:noFill/>
        </p:spPr>
        <p:txBody>
          <a:bodyPr wrap="square" rtlCol="0">
            <a:spAutoFit/>
          </a:bodyPr>
          <a:lstStyle/>
          <a:p>
            <a:pPr marL="457200" indent="-457200">
              <a:buFont typeface="+mj-lt"/>
              <a:buAutoNum type="arabicPeriod" startAt="5"/>
            </a:pPr>
            <a:r>
              <a:rPr lang="es-PR" sz="2400" dirty="0" smtClean="0"/>
              <a:t>Ejecuta, evalúa, reflexiona, mejora e implanta </a:t>
            </a:r>
            <a:endParaRPr lang="es-PR" sz="2400" dirty="0"/>
          </a:p>
        </p:txBody>
      </p:sp>
      <p:sp>
        <p:nvSpPr>
          <p:cNvPr id="8" name="TextBox 7"/>
          <p:cNvSpPr txBox="1"/>
          <p:nvPr/>
        </p:nvSpPr>
        <p:spPr>
          <a:xfrm>
            <a:off x="838200" y="2362200"/>
            <a:ext cx="7391400" cy="3046988"/>
          </a:xfrm>
          <a:prstGeom prst="rect">
            <a:avLst/>
          </a:prstGeom>
          <a:noFill/>
        </p:spPr>
        <p:txBody>
          <a:bodyPr wrap="square" rtlCol="0">
            <a:spAutoFit/>
          </a:bodyPr>
          <a:lstStyle/>
          <a:p>
            <a:r>
              <a:rPr lang="es-PR" sz="2400" dirty="0" smtClean="0"/>
              <a:t>Piensa que:</a:t>
            </a:r>
          </a:p>
          <a:p>
            <a:pPr marL="342900" indent="-342900">
              <a:buFont typeface="Arial" panose="020B0604020202020204" pitchFamily="34" charset="0"/>
              <a:buChar char="•"/>
            </a:pPr>
            <a:r>
              <a:rPr lang="es-PR" sz="2400" dirty="0" smtClean="0"/>
              <a:t>Es un camino, no un destino</a:t>
            </a:r>
          </a:p>
          <a:p>
            <a:pPr marL="342900" indent="-342900">
              <a:buFont typeface="Arial" panose="020B0604020202020204" pitchFamily="34" charset="0"/>
              <a:buChar char="•"/>
            </a:pPr>
            <a:r>
              <a:rPr lang="es-PR" sz="2400" dirty="0" smtClean="0"/>
              <a:t>Puede ser difícil y largo</a:t>
            </a:r>
          </a:p>
          <a:p>
            <a:pPr marL="342900" indent="-342900">
              <a:buFont typeface="Arial" panose="020B0604020202020204" pitchFamily="34" charset="0"/>
              <a:buChar char="•"/>
            </a:pPr>
            <a:r>
              <a:rPr lang="es-PR" sz="2400" dirty="0" smtClean="0"/>
              <a:t>Puede ser el proyecto más importante en el que te involucres en tu organización</a:t>
            </a:r>
          </a:p>
          <a:p>
            <a:pPr marL="342900" indent="-342900">
              <a:buFont typeface="Arial" panose="020B0604020202020204" pitchFamily="34" charset="0"/>
              <a:buChar char="•"/>
            </a:pPr>
            <a:r>
              <a:rPr lang="es-PR" sz="2400" dirty="0" smtClean="0"/>
              <a:t>Puede ser el cambio más grande que veas en tu carrera</a:t>
            </a:r>
          </a:p>
          <a:p>
            <a:endParaRPr lang="es-PR" sz="2400" dirty="0"/>
          </a:p>
        </p:txBody>
      </p:sp>
    </p:spTree>
    <p:extLst>
      <p:ext uri="{BB962C8B-B14F-4D97-AF65-F5344CB8AC3E}">
        <p14:creationId xmlns:p14="http://schemas.microsoft.com/office/powerpoint/2010/main" val="177910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 calcmode="lin" valueType="num">
                                      <p:cBhvr additive="base">
                                        <p:cTn id="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02111984F565}" type="slidenum">
              <a:rPr lang="en-US" smtClean="0"/>
              <a:t>19</a:t>
            </a:fld>
            <a:endParaRPr lang="en-US" dirty="0"/>
          </a:p>
        </p:txBody>
      </p:sp>
      <p:pic>
        <p:nvPicPr>
          <p:cNvPr id="3" name="Picture 2"/>
          <p:cNvPicPr>
            <a:picLocks noChangeAspect="1"/>
          </p:cNvPicPr>
          <p:nvPr/>
        </p:nvPicPr>
        <p:blipFill rotWithShape="1">
          <a:blip r:embed="rId3"/>
          <a:srcRect l="13983" t="16992" r="1025" b="63867"/>
          <a:stretch/>
        </p:blipFill>
        <p:spPr>
          <a:xfrm>
            <a:off x="0" y="6451600"/>
            <a:ext cx="9144000" cy="381000"/>
          </a:xfrm>
          <a:prstGeom prst="rect">
            <a:avLst/>
          </a:prstGeom>
        </p:spPr>
      </p:pic>
      <p:sp>
        <p:nvSpPr>
          <p:cNvPr id="4" name="TextBox 3"/>
          <p:cNvSpPr txBox="1"/>
          <p:nvPr/>
        </p:nvSpPr>
        <p:spPr>
          <a:xfrm>
            <a:off x="762000" y="457200"/>
            <a:ext cx="6096000" cy="584775"/>
          </a:xfrm>
          <a:prstGeom prst="rect">
            <a:avLst/>
          </a:prstGeom>
          <a:noFill/>
        </p:spPr>
        <p:txBody>
          <a:bodyPr wrap="square" rtlCol="0">
            <a:spAutoFit/>
          </a:bodyPr>
          <a:lstStyle/>
          <a:p>
            <a:r>
              <a:rPr lang="es-PR" sz="3200" dirty="0" smtClean="0"/>
              <a:t>Al construir tu caso</a:t>
            </a:r>
            <a:endParaRPr lang="es-PR" sz="3200" dirty="0"/>
          </a:p>
        </p:txBody>
      </p:sp>
      <p:sp>
        <p:nvSpPr>
          <p:cNvPr id="5" name="TextBox 4"/>
          <p:cNvSpPr txBox="1"/>
          <p:nvPr/>
        </p:nvSpPr>
        <p:spPr>
          <a:xfrm>
            <a:off x="762000" y="1371600"/>
            <a:ext cx="7391400" cy="4154984"/>
          </a:xfrm>
          <a:prstGeom prst="rect">
            <a:avLst/>
          </a:prstGeom>
          <a:noFill/>
        </p:spPr>
        <p:txBody>
          <a:bodyPr wrap="square" rtlCol="0">
            <a:spAutoFit/>
          </a:bodyPr>
          <a:lstStyle/>
          <a:p>
            <a:pPr marL="342900" indent="-342900">
              <a:buFont typeface="+mj-lt"/>
              <a:buAutoNum type="arabicPeriod"/>
            </a:pPr>
            <a:r>
              <a:rPr lang="es-PR" sz="2400" dirty="0" smtClean="0"/>
              <a:t>No lo pospongas porque</a:t>
            </a:r>
          </a:p>
          <a:p>
            <a:pPr marL="800100" lvl="1" indent="-342900">
              <a:buFont typeface="Arial" panose="020B0604020202020204" pitchFamily="34" charset="0"/>
              <a:buChar char="•"/>
            </a:pPr>
            <a:r>
              <a:rPr lang="es-PR" sz="2400" dirty="0" smtClean="0"/>
              <a:t>No sabes los análisis con los que debes comenzar </a:t>
            </a:r>
          </a:p>
          <a:p>
            <a:pPr marL="800100" lvl="1" indent="-342900">
              <a:buFont typeface="Arial" panose="020B0604020202020204" pitchFamily="34" charset="0"/>
              <a:buChar char="•"/>
            </a:pPr>
            <a:r>
              <a:rPr lang="es-PR" sz="2400" dirty="0" smtClean="0"/>
              <a:t>No hay mucho interés de la organización o crees que no lo van a aprobar</a:t>
            </a:r>
          </a:p>
          <a:p>
            <a:pPr marL="800100" lvl="1" indent="-342900">
              <a:buFont typeface="Arial" panose="020B0604020202020204" pitchFamily="34" charset="0"/>
              <a:buChar char="•"/>
            </a:pPr>
            <a:r>
              <a:rPr lang="es-PR" sz="2400" dirty="0" smtClean="0"/>
              <a:t>Tus datos no son perfectos</a:t>
            </a:r>
          </a:p>
          <a:p>
            <a:pPr marL="800100" lvl="1" indent="-342900">
              <a:buFont typeface="Arial" panose="020B0604020202020204" pitchFamily="34" charset="0"/>
              <a:buChar char="•"/>
            </a:pPr>
            <a:endParaRPr lang="es-PR" sz="2400" dirty="0" smtClean="0"/>
          </a:p>
          <a:p>
            <a:pPr marL="457200" indent="-457200">
              <a:buFont typeface="+mj-lt"/>
              <a:buAutoNum type="arabicPeriod"/>
            </a:pPr>
            <a:r>
              <a:rPr lang="es-PR" sz="2400" dirty="0" smtClean="0"/>
              <a:t>Enfócate en los niveles más altos</a:t>
            </a:r>
          </a:p>
          <a:p>
            <a:pPr marL="457200" indent="-457200">
              <a:buFont typeface="+mj-lt"/>
              <a:buAutoNum type="arabicPeriod"/>
            </a:pPr>
            <a:endParaRPr lang="es-PR" sz="2400" dirty="0" smtClean="0"/>
          </a:p>
          <a:p>
            <a:pPr marL="457200" indent="-457200">
              <a:buFont typeface="+mj-lt"/>
              <a:buAutoNum type="arabicPeriod"/>
            </a:pPr>
            <a:r>
              <a:rPr lang="es-PR" sz="2400" dirty="0" smtClean="0"/>
              <a:t>Trabaja con los datos más difíciles de cuantificar primero</a:t>
            </a:r>
            <a:endParaRPr lang="es-PR" sz="2400" dirty="0"/>
          </a:p>
        </p:txBody>
      </p:sp>
    </p:spTree>
    <p:extLst>
      <p:ext uri="{BB962C8B-B14F-4D97-AF65-F5344CB8AC3E}">
        <p14:creationId xmlns:p14="http://schemas.microsoft.com/office/powerpoint/2010/main" val="2066951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620" y="533400"/>
            <a:ext cx="7055380" cy="914400"/>
          </a:xfrm>
        </p:spPr>
        <p:txBody>
          <a:bodyPr/>
          <a:lstStyle/>
          <a:p>
            <a:r>
              <a:rPr lang="es-ES" sz="3600" noProof="0" dirty="0" smtClean="0"/>
              <a:t>En pocas palabras</a:t>
            </a:r>
            <a:endParaRPr lang="es-ES" sz="3600" noProof="0" dirty="0"/>
          </a:p>
        </p:txBody>
      </p:sp>
      <p:sp>
        <p:nvSpPr>
          <p:cNvPr id="3" name="Rectangle 2"/>
          <p:cNvSpPr/>
          <p:nvPr/>
        </p:nvSpPr>
        <p:spPr>
          <a:xfrm>
            <a:off x="609600" y="1371600"/>
            <a:ext cx="8229600" cy="3293209"/>
          </a:xfrm>
          <a:prstGeom prst="rect">
            <a:avLst/>
          </a:prstGeom>
        </p:spPr>
        <p:txBody>
          <a:bodyPr wrap="square">
            <a:spAutoFit/>
          </a:bodyPr>
          <a:lstStyle/>
          <a:p>
            <a:pPr fontAlgn="t"/>
            <a:r>
              <a:rPr lang="es-ES" sz="2600" dirty="0">
                <a:latin typeface="arial" panose="020B0604020202020204" pitchFamily="34" charset="0"/>
              </a:rPr>
              <a:t>Ramonita </a:t>
            </a:r>
            <a:r>
              <a:rPr lang="es-ES" sz="2600" dirty="0" smtClean="0">
                <a:latin typeface="arial" panose="020B0604020202020204" pitchFamily="34" charset="0"/>
              </a:rPr>
              <a:t>Claudio</a:t>
            </a:r>
          </a:p>
          <a:p>
            <a:pPr marL="342900" indent="-342900" fontAlgn="t">
              <a:buFont typeface="Arial" panose="020B0604020202020204" pitchFamily="34" charset="0"/>
              <a:buChar char="•"/>
            </a:pPr>
            <a:r>
              <a:rPr lang="es-ES" sz="2600" dirty="0" smtClean="0">
                <a:latin typeface="arial" panose="020B0604020202020204" pitchFamily="34" charset="0"/>
              </a:rPr>
              <a:t>BAEd Universidad de Puerto Rico </a:t>
            </a:r>
          </a:p>
          <a:p>
            <a:pPr marL="342900" indent="-342900" fontAlgn="t">
              <a:buFont typeface="Arial" panose="020B0604020202020204" pitchFamily="34" charset="0"/>
              <a:buChar char="•"/>
            </a:pPr>
            <a:r>
              <a:rPr lang="es-ES" sz="2600" dirty="0" smtClean="0">
                <a:latin typeface="arial" panose="020B0604020202020204" pitchFamily="34" charset="0"/>
              </a:rPr>
              <a:t>MBA Universidad Interamericana</a:t>
            </a:r>
            <a:endParaRPr lang="es-ES" sz="2600" dirty="0">
              <a:latin typeface="arial" panose="020B0604020202020204" pitchFamily="34" charset="0"/>
            </a:endParaRPr>
          </a:p>
          <a:p>
            <a:pPr marL="342900" indent="-342900" fontAlgn="t">
              <a:buFont typeface="Arial" panose="020B0604020202020204" pitchFamily="34" charset="0"/>
              <a:buChar char="•"/>
            </a:pPr>
            <a:r>
              <a:rPr lang="es-ES" sz="2600" dirty="0" smtClean="0">
                <a:latin typeface="arial" panose="020B0604020202020204" pitchFamily="34" charset="0"/>
              </a:rPr>
              <a:t>Directora Recursos Humanos de J&amp;J, jubilada</a:t>
            </a:r>
          </a:p>
          <a:p>
            <a:pPr marL="342900" indent="-342900" fontAlgn="t">
              <a:buFont typeface="Arial" panose="020B0604020202020204" pitchFamily="34" charset="0"/>
              <a:buChar char="•"/>
            </a:pPr>
            <a:r>
              <a:rPr lang="es-ES" sz="2600" dirty="0" smtClean="0">
                <a:latin typeface="arial" panose="020B0604020202020204" pitchFamily="34" charset="0"/>
              </a:rPr>
              <a:t>Mediadora </a:t>
            </a:r>
            <a:r>
              <a:rPr lang="es-ES" sz="2600" dirty="0">
                <a:latin typeface="arial" panose="020B0604020202020204" pitchFamily="34" charset="0"/>
              </a:rPr>
              <a:t>de Conflictos (M-1587</a:t>
            </a:r>
            <a:r>
              <a:rPr lang="es-ES" sz="2600" dirty="0" smtClean="0">
                <a:latin typeface="arial" panose="020B0604020202020204" pitchFamily="34" charset="0"/>
              </a:rPr>
              <a:t>) y Arbitra </a:t>
            </a:r>
            <a:r>
              <a:rPr lang="es-ES" sz="2600" dirty="0">
                <a:latin typeface="arial" panose="020B0604020202020204" pitchFamily="34" charset="0"/>
              </a:rPr>
              <a:t>(A-0364)</a:t>
            </a:r>
          </a:p>
          <a:p>
            <a:pPr marL="342900" indent="-342900" fontAlgn="t">
              <a:buFont typeface="Arial" panose="020B0604020202020204" pitchFamily="34" charset="0"/>
              <a:buChar char="•"/>
            </a:pPr>
            <a:r>
              <a:rPr lang="es-ES" sz="2600" dirty="0">
                <a:latin typeface="arial" panose="020B0604020202020204" pitchFamily="34" charset="0"/>
              </a:rPr>
              <a:t>Coach </a:t>
            </a:r>
            <a:r>
              <a:rPr lang="es-ES" sz="2600" dirty="0" smtClean="0">
                <a:latin typeface="arial" panose="020B0604020202020204" pitchFamily="34" charset="0"/>
              </a:rPr>
              <a:t>Ejecutivo, Empresarial y de Carrera</a:t>
            </a:r>
          </a:p>
          <a:p>
            <a:pPr marL="342900" indent="-342900" fontAlgn="t">
              <a:buFont typeface="Arial" panose="020B0604020202020204" pitchFamily="34" charset="0"/>
              <a:buChar char="•"/>
            </a:pPr>
            <a:r>
              <a:rPr lang="es-ES" sz="2600" dirty="0" smtClean="0">
                <a:latin typeface="arial" panose="020B0604020202020204" pitchFamily="34" charset="0"/>
              </a:rPr>
              <a:t>Miembro activo SHRM, ICF, APRL, ATD</a:t>
            </a:r>
          </a:p>
          <a:p>
            <a:pPr marL="342900" indent="-342900" fontAlgn="t">
              <a:buFont typeface="Arial" panose="020B0604020202020204" pitchFamily="34" charset="0"/>
              <a:buChar char="•"/>
            </a:pPr>
            <a:r>
              <a:rPr lang="es-ES" sz="2600" dirty="0" smtClean="0">
                <a:latin typeface="arial" panose="020B0604020202020204" pitchFamily="34" charset="0"/>
              </a:rPr>
              <a:t>Voluntaria en organizaciones sin fines de lucro</a:t>
            </a:r>
          </a:p>
        </p:txBody>
      </p:sp>
      <p:pic>
        <p:nvPicPr>
          <p:cNvPr id="4" name="Picture 3"/>
          <p:cNvPicPr>
            <a:picLocks noChangeAspect="1"/>
          </p:cNvPicPr>
          <p:nvPr/>
        </p:nvPicPr>
        <p:blipFill rotWithShape="1">
          <a:blip r:embed="rId3"/>
          <a:srcRect l="13983" t="16992" r="1025" b="63867"/>
          <a:stretch/>
        </p:blipFill>
        <p:spPr>
          <a:xfrm>
            <a:off x="0" y="5703850"/>
            <a:ext cx="9144000" cy="1154150"/>
          </a:xfrm>
          <a:prstGeom prst="rect">
            <a:avLst/>
          </a:prstGeom>
        </p:spPr>
      </p:pic>
      <p:sp>
        <p:nvSpPr>
          <p:cNvPr id="5" name="Slide Number Placeholder 4"/>
          <p:cNvSpPr>
            <a:spLocks noGrp="1"/>
          </p:cNvSpPr>
          <p:nvPr>
            <p:ph type="sldNum" sz="quarter" idx="12"/>
          </p:nvPr>
        </p:nvSpPr>
        <p:spPr/>
        <p:txBody>
          <a:bodyPr/>
          <a:lstStyle/>
          <a:p>
            <a:fld id="{D57F1E4F-1CFF-5643-939E-02111984F565}" type="slidenum">
              <a:rPr lang="en-US" smtClean="0"/>
              <a:t>2</a:t>
            </a:fld>
            <a:endParaRPr lang="en-US" dirty="0"/>
          </a:p>
        </p:txBody>
      </p:sp>
      <p:sp>
        <p:nvSpPr>
          <p:cNvPr id="9" name="TextBox 8"/>
          <p:cNvSpPr txBox="1"/>
          <p:nvPr/>
        </p:nvSpPr>
        <p:spPr>
          <a:xfrm>
            <a:off x="6096000" y="6096000"/>
            <a:ext cx="2590800" cy="369332"/>
          </a:xfrm>
          <a:prstGeom prst="rect">
            <a:avLst/>
          </a:prstGeom>
          <a:noFill/>
        </p:spPr>
        <p:txBody>
          <a:bodyPr wrap="square" rtlCol="0">
            <a:spAutoFit/>
          </a:bodyPr>
          <a:lstStyle/>
          <a:p>
            <a:r>
              <a:rPr lang="en-029" dirty="0" smtClean="0">
                <a:solidFill>
                  <a:schemeClr val="bg2"/>
                </a:solidFill>
              </a:rPr>
              <a:t>Ramonita Claudio</a:t>
            </a:r>
            <a:endParaRPr lang="en-029" dirty="0">
              <a:solidFill>
                <a:schemeClr val="bg2"/>
              </a:solidFill>
            </a:endParaRPr>
          </a:p>
        </p:txBody>
      </p:sp>
    </p:spTree>
    <p:extLst>
      <p:ext uri="{BB962C8B-B14F-4D97-AF65-F5344CB8AC3E}">
        <p14:creationId xmlns:p14="http://schemas.microsoft.com/office/powerpoint/2010/main" val="5042120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t>20</a:t>
            </a:fld>
            <a:endParaRPr lang="en-US" dirty="0"/>
          </a:p>
        </p:txBody>
      </p:sp>
      <p:pic>
        <p:nvPicPr>
          <p:cNvPr id="8" name="Picture 7"/>
          <p:cNvPicPr>
            <a:picLocks noChangeAspect="1"/>
          </p:cNvPicPr>
          <p:nvPr/>
        </p:nvPicPr>
        <p:blipFill rotWithShape="1">
          <a:blip r:embed="rId3"/>
          <a:srcRect l="13983" t="16992" r="1025" b="63867"/>
          <a:stretch/>
        </p:blipFill>
        <p:spPr>
          <a:xfrm>
            <a:off x="0" y="6451600"/>
            <a:ext cx="9144000" cy="381000"/>
          </a:xfrm>
          <a:prstGeom prst="rect">
            <a:avLst/>
          </a:prstGeom>
        </p:spPr>
      </p:pic>
      <p:sp>
        <p:nvSpPr>
          <p:cNvPr id="3" name="Rectangle 2"/>
          <p:cNvSpPr/>
          <p:nvPr/>
        </p:nvSpPr>
        <p:spPr>
          <a:xfrm>
            <a:off x="838200" y="1600200"/>
            <a:ext cx="7620000" cy="4093428"/>
          </a:xfrm>
          <a:prstGeom prst="rect">
            <a:avLst/>
          </a:prstGeom>
        </p:spPr>
        <p:txBody>
          <a:bodyPr wrap="square">
            <a:spAutoFit/>
          </a:bodyPr>
          <a:lstStyle/>
          <a:p>
            <a:pPr marL="457200" indent="-457200">
              <a:buFont typeface="+mj-lt"/>
              <a:buAutoNum type="arabicPeriod"/>
            </a:pPr>
            <a:r>
              <a:rPr lang="es-ES" sz="2000" dirty="0"/>
              <a:t>Mostrar el valor de aprender a alinear iniciativas, recopilando datos y demostrar el impacto en </a:t>
            </a:r>
            <a:r>
              <a:rPr lang="es-ES" sz="2000" dirty="0" smtClean="0"/>
              <a:t>los resultados </a:t>
            </a:r>
            <a:r>
              <a:rPr lang="es-ES" sz="2000" dirty="0"/>
              <a:t>de negocio.   </a:t>
            </a:r>
          </a:p>
          <a:p>
            <a:pPr marL="457200" indent="-457200">
              <a:buFont typeface="+mj-lt"/>
              <a:buAutoNum type="arabicPeriod"/>
            </a:pPr>
            <a:endParaRPr lang="es-ES" sz="2000" dirty="0"/>
          </a:p>
          <a:p>
            <a:pPr marL="457200" indent="-457200">
              <a:buFont typeface="+mj-lt"/>
              <a:buAutoNum type="arabicPeriod"/>
            </a:pPr>
            <a:r>
              <a:rPr lang="es-ES" sz="2000" dirty="0"/>
              <a:t>Hoy en día, </a:t>
            </a:r>
            <a:r>
              <a:rPr lang="es-ES" sz="2000" dirty="0" smtClean="0"/>
              <a:t>las organizaciones </a:t>
            </a:r>
            <a:r>
              <a:rPr lang="es-ES" sz="2000" dirty="0"/>
              <a:t>de clase mundial están ampliando el papel de la gestión del talento mediante la creación de talento integrando </a:t>
            </a:r>
            <a:r>
              <a:rPr lang="es-ES" sz="2000" dirty="0" smtClean="0"/>
              <a:t>(</a:t>
            </a:r>
            <a:r>
              <a:rPr lang="es-ES" sz="2000" dirty="0"/>
              <a:t>ITM). </a:t>
            </a:r>
            <a:endParaRPr lang="es-ES" sz="2000" dirty="0" smtClean="0"/>
          </a:p>
          <a:p>
            <a:pPr marL="457200" indent="-457200">
              <a:buFont typeface="+mj-lt"/>
              <a:buAutoNum type="arabicPeriod"/>
            </a:pPr>
            <a:endParaRPr lang="es-ES" sz="2000" dirty="0"/>
          </a:p>
          <a:p>
            <a:pPr marL="457200" indent="-457200">
              <a:buFont typeface="+mj-lt"/>
              <a:buAutoNum type="arabicPeriod"/>
            </a:pPr>
            <a:r>
              <a:rPr lang="es-ES" sz="2000" dirty="0" smtClean="0"/>
              <a:t>Estas </a:t>
            </a:r>
            <a:r>
              <a:rPr lang="es-ES" sz="2000" dirty="0"/>
              <a:t>organizaciones cuentan con profesionales que están motivados para implementar iniciativas de gestión de talento diseñadas para impulsar el logro de objetivos de negocio y están tomando medidas </a:t>
            </a:r>
            <a:r>
              <a:rPr lang="es-ES" sz="2000" dirty="0" smtClean="0"/>
              <a:t>audaces para </a:t>
            </a:r>
            <a:r>
              <a:rPr lang="es-ES" sz="2000" dirty="0"/>
              <a:t>medir el impacto de esas iniciativas.  </a:t>
            </a:r>
            <a:endParaRPr lang="en-029" sz="2000" dirty="0"/>
          </a:p>
        </p:txBody>
      </p:sp>
      <p:sp>
        <p:nvSpPr>
          <p:cNvPr id="4" name="TextBox 3"/>
          <p:cNvSpPr txBox="1"/>
          <p:nvPr/>
        </p:nvSpPr>
        <p:spPr>
          <a:xfrm>
            <a:off x="914400" y="457200"/>
            <a:ext cx="6705600" cy="954107"/>
          </a:xfrm>
          <a:prstGeom prst="rect">
            <a:avLst/>
          </a:prstGeom>
          <a:noFill/>
        </p:spPr>
        <p:txBody>
          <a:bodyPr wrap="square" rtlCol="0">
            <a:spAutoFit/>
          </a:bodyPr>
          <a:lstStyle/>
          <a:p>
            <a:r>
              <a:rPr lang="es-PR" sz="2800" dirty="0" smtClean="0"/>
              <a:t>Importancia de ITM para el profesional de gestión de talento</a:t>
            </a:r>
            <a:endParaRPr lang="es-PR" sz="2800" dirty="0"/>
          </a:p>
        </p:txBody>
      </p:sp>
    </p:spTree>
    <p:extLst>
      <p:ext uri="{BB962C8B-B14F-4D97-AF65-F5344CB8AC3E}">
        <p14:creationId xmlns:p14="http://schemas.microsoft.com/office/powerpoint/2010/main" val="6525619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t>21</a:t>
            </a:fld>
            <a:endParaRPr lang="en-US" dirty="0"/>
          </a:p>
        </p:txBody>
      </p:sp>
      <p:pic>
        <p:nvPicPr>
          <p:cNvPr id="1047" name="Picture 23" descr="http://files.astd.org/TD-Article-Images/2013/09/DeTuncq.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057400"/>
            <a:ext cx="1600200" cy="24003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4"/>
          <a:srcRect l="13983" t="16992" r="1025" b="63867"/>
          <a:stretch/>
        </p:blipFill>
        <p:spPr>
          <a:xfrm>
            <a:off x="0" y="6451600"/>
            <a:ext cx="9144000" cy="381000"/>
          </a:xfrm>
          <a:prstGeom prst="rect">
            <a:avLst/>
          </a:prstGeom>
        </p:spPr>
      </p:pic>
      <p:sp>
        <p:nvSpPr>
          <p:cNvPr id="3" name="Rectangle 2"/>
          <p:cNvSpPr/>
          <p:nvPr/>
        </p:nvSpPr>
        <p:spPr>
          <a:xfrm>
            <a:off x="1828800" y="1828800"/>
            <a:ext cx="6705600" cy="3477875"/>
          </a:xfrm>
          <a:prstGeom prst="rect">
            <a:avLst/>
          </a:prstGeom>
        </p:spPr>
        <p:txBody>
          <a:bodyPr wrap="square">
            <a:spAutoFit/>
          </a:bodyPr>
          <a:lstStyle/>
          <a:p>
            <a:pPr marL="342900" indent="-342900">
              <a:buFont typeface="+mj-lt"/>
              <a:buAutoNum type="arabicPeriod" startAt="4"/>
            </a:pPr>
            <a:r>
              <a:rPr lang="es-ES" sz="2000" dirty="0" smtClean="0"/>
              <a:t>ITM </a:t>
            </a:r>
            <a:r>
              <a:rPr lang="es-ES" sz="2000" dirty="0"/>
              <a:t>se centra en la construcción de capacidad de </a:t>
            </a:r>
            <a:r>
              <a:rPr lang="es-ES" sz="2000" dirty="0" smtClean="0"/>
              <a:t>negocio, </a:t>
            </a:r>
            <a:r>
              <a:rPr lang="es-ES" sz="2000" dirty="0"/>
              <a:t>alineando las diferentes funciones de gestión de talento para que ITM puede tener un impacto más fuerte en los resultados de </a:t>
            </a:r>
            <a:r>
              <a:rPr lang="es-ES" sz="2000" dirty="0" smtClean="0"/>
              <a:t>negocio.  El </a:t>
            </a:r>
            <a:r>
              <a:rPr lang="es-ES" sz="2000" dirty="0"/>
              <a:t>todo se vuelve mayor que las partes individuales. </a:t>
            </a:r>
            <a:endParaRPr lang="es-ES" sz="2000" dirty="0" smtClean="0"/>
          </a:p>
          <a:p>
            <a:endParaRPr lang="es-ES" sz="2000" dirty="0"/>
          </a:p>
          <a:p>
            <a:pPr marL="342900" indent="-342900">
              <a:buFont typeface="+mj-lt"/>
              <a:buAutoNum type="arabicPeriod" startAt="5"/>
            </a:pPr>
            <a:r>
              <a:rPr lang="es-ES" sz="2000" dirty="0" smtClean="0"/>
              <a:t>La </a:t>
            </a:r>
            <a:r>
              <a:rPr lang="es-ES" sz="2000" dirty="0"/>
              <a:t>alineación puede conducir a resultados de negocio más fuertes, aumentar la eficiencia y eficacia y crear organizaciones e individuos de rendimientos superiores</a:t>
            </a:r>
            <a:endParaRPr lang="en-029" sz="2000" dirty="0"/>
          </a:p>
        </p:txBody>
      </p:sp>
      <p:sp>
        <p:nvSpPr>
          <p:cNvPr id="6" name="TextBox 5"/>
          <p:cNvSpPr txBox="1"/>
          <p:nvPr/>
        </p:nvSpPr>
        <p:spPr>
          <a:xfrm>
            <a:off x="914400" y="457200"/>
            <a:ext cx="6705600" cy="954107"/>
          </a:xfrm>
          <a:prstGeom prst="rect">
            <a:avLst/>
          </a:prstGeom>
          <a:noFill/>
        </p:spPr>
        <p:txBody>
          <a:bodyPr wrap="square" rtlCol="0">
            <a:spAutoFit/>
          </a:bodyPr>
          <a:lstStyle/>
          <a:p>
            <a:r>
              <a:rPr lang="es-PR" sz="2800" dirty="0" smtClean="0"/>
              <a:t>Importancia de ITM para el profesional de gestión de talento</a:t>
            </a:r>
            <a:endParaRPr lang="es-PR" sz="2800" dirty="0"/>
          </a:p>
        </p:txBody>
      </p:sp>
    </p:spTree>
    <p:extLst>
      <p:ext uri="{BB962C8B-B14F-4D97-AF65-F5344CB8AC3E}">
        <p14:creationId xmlns:p14="http://schemas.microsoft.com/office/powerpoint/2010/main" val="34025213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02111984F565}" type="slidenum">
              <a:rPr lang="en-US" smtClean="0"/>
              <a:t>22</a:t>
            </a:fld>
            <a:endParaRPr lang="en-US" dirty="0"/>
          </a:p>
        </p:txBody>
      </p:sp>
      <p:sp>
        <p:nvSpPr>
          <p:cNvPr id="3" name="Rectangle 2"/>
          <p:cNvSpPr/>
          <p:nvPr/>
        </p:nvSpPr>
        <p:spPr>
          <a:xfrm>
            <a:off x="1143000" y="4495800"/>
            <a:ext cx="7848600" cy="369332"/>
          </a:xfrm>
          <a:prstGeom prst="rect">
            <a:avLst/>
          </a:prstGeom>
        </p:spPr>
        <p:txBody>
          <a:bodyPr wrap="square">
            <a:spAutoFit/>
          </a:bodyPr>
          <a:lstStyle/>
          <a:p>
            <a:r>
              <a:rPr lang="en-029" dirty="0"/>
              <a:t>https://www.td.org/Certification/Competency-Model/job-aids</a:t>
            </a:r>
          </a:p>
        </p:txBody>
      </p:sp>
      <p:sp>
        <p:nvSpPr>
          <p:cNvPr id="4" name="TextBox 3"/>
          <p:cNvSpPr txBox="1"/>
          <p:nvPr/>
        </p:nvSpPr>
        <p:spPr>
          <a:xfrm>
            <a:off x="1143000" y="2590800"/>
            <a:ext cx="6858000" cy="584775"/>
          </a:xfrm>
          <a:prstGeom prst="rect">
            <a:avLst/>
          </a:prstGeom>
          <a:noFill/>
        </p:spPr>
        <p:txBody>
          <a:bodyPr wrap="square" rtlCol="0">
            <a:spAutoFit/>
          </a:bodyPr>
          <a:lstStyle/>
          <a:p>
            <a:r>
              <a:rPr lang="es-PR" sz="3200" dirty="0" smtClean="0"/>
              <a:t>Autoevaluación y próximos pasos</a:t>
            </a:r>
            <a:endParaRPr lang="es-PR" sz="3200" dirty="0"/>
          </a:p>
        </p:txBody>
      </p:sp>
      <p:pic>
        <p:nvPicPr>
          <p:cNvPr id="6" name="Picture 5"/>
          <p:cNvPicPr>
            <a:picLocks noChangeAspect="1"/>
          </p:cNvPicPr>
          <p:nvPr/>
        </p:nvPicPr>
        <p:blipFill rotWithShape="1">
          <a:blip r:embed="rId3"/>
          <a:srcRect l="13983" t="16992" r="1025" b="63867"/>
          <a:stretch/>
        </p:blipFill>
        <p:spPr>
          <a:xfrm>
            <a:off x="0" y="6451600"/>
            <a:ext cx="9144000" cy="381000"/>
          </a:xfrm>
          <a:prstGeom prst="rect">
            <a:avLst/>
          </a:prstGeom>
        </p:spPr>
      </p:pic>
    </p:spTree>
    <p:extLst>
      <p:ext uri="{BB962C8B-B14F-4D97-AF65-F5344CB8AC3E}">
        <p14:creationId xmlns:p14="http://schemas.microsoft.com/office/powerpoint/2010/main" val="23289470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4716375" y="2294025"/>
            <a:ext cx="5226580" cy="1400530"/>
          </a:xfrm>
        </p:spPr>
        <p:txBody>
          <a:bodyPr/>
          <a:lstStyle/>
          <a:p>
            <a:r>
              <a:rPr lang="es-ES" noProof="0" dirty="0" smtClean="0"/>
              <a:t>Autoevaluación</a:t>
            </a:r>
            <a:endParaRPr lang="es-ES" noProof="0" dirty="0"/>
          </a:p>
        </p:txBody>
      </p:sp>
      <p:sp>
        <p:nvSpPr>
          <p:cNvPr id="3" name="Slide Number Placeholder 2"/>
          <p:cNvSpPr>
            <a:spLocks noGrp="1"/>
          </p:cNvSpPr>
          <p:nvPr>
            <p:ph type="sldNum" sz="quarter" idx="12"/>
          </p:nvPr>
        </p:nvSpPr>
        <p:spPr/>
        <p:txBody>
          <a:bodyPr/>
          <a:lstStyle/>
          <a:p>
            <a:fld id="{D57F1E4F-1CFF-5643-939E-02111984F565}" type="slidenum">
              <a:rPr lang="en-US" smtClean="0"/>
              <a:t>23</a:t>
            </a:fld>
            <a:endParaRPr lang="en-US" dirty="0"/>
          </a:p>
        </p:txBody>
      </p:sp>
      <p:pic>
        <p:nvPicPr>
          <p:cNvPr id="4" name="Picture 3"/>
          <p:cNvPicPr>
            <a:picLocks noChangeAspect="1"/>
          </p:cNvPicPr>
          <p:nvPr/>
        </p:nvPicPr>
        <p:blipFill rotWithShape="1">
          <a:blip r:embed="rId3"/>
          <a:srcRect l="21368" t="29052" r="42712" b="29605"/>
          <a:stretch/>
        </p:blipFill>
        <p:spPr>
          <a:xfrm>
            <a:off x="381000" y="1295400"/>
            <a:ext cx="6128749" cy="3966029"/>
          </a:xfrm>
          <a:prstGeom prst="rect">
            <a:avLst/>
          </a:prstGeom>
        </p:spPr>
      </p:pic>
      <p:sp>
        <p:nvSpPr>
          <p:cNvPr id="6" name="Rounded Rectangle 5"/>
          <p:cNvSpPr/>
          <p:nvPr/>
        </p:nvSpPr>
        <p:spPr>
          <a:xfrm>
            <a:off x="609600" y="4114800"/>
            <a:ext cx="5867400" cy="533400"/>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p>
        </p:txBody>
      </p:sp>
      <p:pic>
        <p:nvPicPr>
          <p:cNvPr id="7" name="Picture 6"/>
          <p:cNvPicPr>
            <a:picLocks noChangeAspect="1"/>
          </p:cNvPicPr>
          <p:nvPr/>
        </p:nvPicPr>
        <p:blipFill rotWithShape="1">
          <a:blip r:embed="rId4"/>
          <a:srcRect l="13983" t="16992" r="1025" b="63867"/>
          <a:stretch/>
        </p:blipFill>
        <p:spPr>
          <a:xfrm>
            <a:off x="0" y="6451600"/>
            <a:ext cx="9144000" cy="381000"/>
          </a:xfrm>
          <a:prstGeom prst="rect">
            <a:avLst/>
          </a:prstGeom>
        </p:spPr>
      </p:pic>
    </p:spTree>
    <p:extLst>
      <p:ext uri="{BB962C8B-B14F-4D97-AF65-F5344CB8AC3E}">
        <p14:creationId xmlns:p14="http://schemas.microsoft.com/office/powerpoint/2010/main" val="294740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57F1E4F-1CFF-5643-939E-02111984F565}" type="slidenum">
              <a:rPr lang="en-US" smtClean="0"/>
              <a:t>24</a:t>
            </a:fld>
            <a:endParaRPr lang="en-US" dirty="0"/>
          </a:p>
        </p:txBody>
      </p:sp>
      <p:pic>
        <p:nvPicPr>
          <p:cNvPr id="4" name="Picture 3"/>
          <p:cNvPicPr>
            <a:picLocks noChangeAspect="1"/>
          </p:cNvPicPr>
          <p:nvPr/>
        </p:nvPicPr>
        <p:blipFill rotWithShape="1">
          <a:blip r:embed="rId3"/>
          <a:srcRect l="25267" t="25645" r="26291" b="6101"/>
          <a:stretch/>
        </p:blipFill>
        <p:spPr>
          <a:xfrm>
            <a:off x="609600" y="990600"/>
            <a:ext cx="6302829" cy="4992916"/>
          </a:xfrm>
          <a:prstGeom prst="rect">
            <a:avLst/>
          </a:prstGeom>
        </p:spPr>
      </p:pic>
      <p:sp>
        <p:nvSpPr>
          <p:cNvPr id="5" name="Rectangle 4"/>
          <p:cNvSpPr/>
          <p:nvPr/>
        </p:nvSpPr>
        <p:spPr>
          <a:xfrm rot="16200000">
            <a:off x="5833765" y="3386435"/>
            <a:ext cx="4648200" cy="923330"/>
          </a:xfrm>
          <a:prstGeom prst="rect">
            <a:avLst/>
          </a:prstGeom>
        </p:spPr>
        <p:txBody>
          <a:bodyPr wrap="square">
            <a:spAutoFit/>
          </a:bodyPr>
          <a:lstStyle/>
          <a:p>
            <a:r>
              <a:rPr lang="en-029" dirty="0">
                <a:solidFill>
                  <a:srgbClr val="FF0000"/>
                </a:solidFill>
                <a:hlinkClick r:id="rId4"/>
              </a:rPr>
              <a:t>https://</a:t>
            </a:r>
            <a:r>
              <a:rPr lang="en-029" dirty="0" smtClean="0">
                <a:solidFill>
                  <a:srgbClr val="FF0000"/>
                </a:solidFill>
                <a:hlinkClick r:id="rId4"/>
              </a:rPr>
              <a:t>www.td.org/Certification/Competency-Model/job-aids</a:t>
            </a:r>
            <a:endParaRPr lang="en-029" dirty="0" smtClean="0">
              <a:solidFill>
                <a:srgbClr val="FF0000"/>
              </a:solidFill>
            </a:endParaRPr>
          </a:p>
          <a:p>
            <a:endParaRPr lang="en-029" dirty="0">
              <a:solidFill>
                <a:srgbClr val="FF0000"/>
              </a:solidFill>
            </a:endParaRPr>
          </a:p>
        </p:txBody>
      </p:sp>
      <p:sp>
        <p:nvSpPr>
          <p:cNvPr id="6" name="Rounded Rectangle 5"/>
          <p:cNvSpPr/>
          <p:nvPr/>
        </p:nvSpPr>
        <p:spPr>
          <a:xfrm>
            <a:off x="533400" y="5562600"/>
            <a:ext cx="6477000" cy="533400"/>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p>
        </p:txBody>
      </p:sp>
      <p:sp>
        <p:nvSpPr>
          <p:cNvPr id="8" name="Rounded Rectangle 7"/>
          <p:cNvSpPr/>
          <p:nvPr/>
        </p:nvSpPr>
        <p:spPr>
          <a:xfrm>
            <a:off x="381000" y="1676400"/>
            <a:ext cx="6477000" cy="1447800"/>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p>
        </p:txBody>
      </p:sp>
    </p:spTree>
    <p:extLst>
      <p:ext uri="{BB962C8B-B14F-4D97-AF65-F5344CB8AC3E}">
        <p14:creationId xmlns:p14="http://schemas.microsoft.com/office/powerpoint/2010/main" val="233534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noProof="0" dirty="0" smtClean="0"/>
              <a:t>JOB </a:t>
            </a:r>
            <a:r>
              <a:rPr lang="es-ES" noProof="0" dirty="0" err="1" smtClean="0"/>
              <a:t>Aids</a:t>
            </a:r>
            <a:endParaRPr lang="es-ES" noProof="0" dirty="0"/>
          </a:p>
        </p:txBody>
      </p:sp>
      <p:sp>
        <p:nvSpPr>
          <p:cNvPr id="3" name="Slide Number Placeholder 2"/>
          <p:cNvSpPr>
            <a:spLocks noGrp="1"/>
          </p:cNvSpPr>
          <p:nvPr>
            <p:ph type="sldNum" sz="quarter" idx="12"/>
          </p:nvPr>
        </p:nvSpPr>
        <p:spPr/>
        <p:txBody>
          <a:bodyPr/>
          <a:lstStyle/>
          <a:p>
            <a:fld id="{D57F1E4F-1CFF-5643-939E-02111984F565}" type="slidenum">
              <a:rPr lang="en-US" smtClean="0"/>
              <a:t>25</a:t>
            </a:fld>
            <a:endParaRPr lang="en-US" dirty="0"/>
          </a:p>
        </p:txBody>
      </p:sp>
      <p:pic>
        <p:nvPicPr>
          <p:cNvPr id="4" name="Picture 3"/>
          <p:cNvPicPr>
            <a:picLocks noChangeAspect="1"/>
          </p:cNvPicPr>
          <p:nvPr/>
        </p:nvPicPr>
        <p:blipFill rotWithShape="1">
          <a:blip r:embed="rId3"/>
          <a:srcRect l="23227" t="37847" r="24120" b="9177"/>
          <a:stretch/>
        </p:blipFill>
        <p:spPr>
          <a:xfrm>
            <a:off x="762000" y="1295400"/>
            <a:ext cx="6850743" cy="3875314"/>
          </a:xfrm>
          <a:prstGeom prst="rect">
            <a:avLst/>
          </a:prstGeom>
        </p:spPr>
      </p:pic>
      <p:sp>
        <p:nvSpPr>
          <p:cNvPr id="6" name="Rounded Rectangle 5"/>
          <p:cNvSpPr/>
          <p:nvPr/>
        </p:nvSpPr>
        <p:spPr>
          <a:xfrm>
            <a:off x="4953000" y="4419600"/>
            <a:ext cx="2438400" cy="762000"/>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p>
        </p:txBody>
      </p:sp>
      <p:sp>
        <p:nvSpPr>
          <p:cNvPr id="7" name="Rounded Rectangle 6"/>
          <p:cNvSpPr/>
          <p:nvPr/>
        </p:nvSpPr>
        <p:spPr>
          <a:xfrm>
            <a:off x="4953000" y="3276600"/>
            <a:ext cx="2438400" cy="1066800"/>
          </a:xfrm>
          <a:prstGeom prst="roundRect">
            <a:avLst/>
          </a:pr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p>
        </p:txBody>
      </p:sp>
      <p:pic>
        <p:nvPicPr>
          <p:cNvPr id="9" name="Picture 8"/>
          <p:cNvPicPr>
            <a:picLocks noChangeAspect="1"/>
          </p:cNvPicPr>
          <p:nvPr/>
        </p:nvPicPr>
        <p:blipFill rotWithShape="1">
          <a:blip r:embed="rId4"/>
          <a:srcRect l="13983" t="16992" r="1025" b="63867"/>
          <a:stretch/>
        </p:blipFill>
        <p:spPr>
          <a:xfrm>
            <a:off x="0" y="6451600"/>
            <a:ext cx="9144000" cy="381000"/>
          </a:xfrm>
          <a:prstGeom prst="rect">
            <a:avLst/>
          </a:prstGeom>
        </p:spPr>
      </p:pic>
    </p:spTree>
    <p:extLst>
      <p:ext uri="{BB962C8B-B14F-4D97-AF65-F5344CB8AC3E}">
        <p14:creationId xmlns:p14="http://schemas.microsoft.com/office/powerpoint/2010/main" val="398680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57F1E4F-1CFF-5643-939E-02111984F565}" type="slidenum">
              <a:rPr lang="en-US" smtClean="0"/>
              <a:t>26</a:t>
            </a:fld>
            <a:endParaRPr lang="en-US" dirty="0"/>
          </a:p>
        </p:txBody>
      </p:sp>
      <p:sp>
        <p:nvSpPr>
          <p:cNvPr id="4" name="Title 3"/>
          <p:cNvSpPr txBox="1">
            <a:spLocks noGrp="1"/>
          </p:cNvSpPr>
          <p:nvPr>
            <p:ph type="title"/>
          </p:nvPr>
        </p:nvSpPr>
        <p:spPr>
          <a:xfrm>
            <a:off x="457200" y="457200"/>
            <a:ext cx="7239000" cy="1200329"/>
          </a:xfrm>
          <a:prstGeom prst="rect">
            <a:avLst/>
          </a:prstGeom>
          <a:noFill/>
        </p:spPr>
        <p:txBody>
          <a:bodyPr wrap="square" rtlCol="0">
            <a:spAutoFit/>
          </a:bodyPr>
          <a:lstStyle/>
          <a:p>
            <a:r>
              <a:rPr lang="es-ES" sz="2400" noProof="0" dirty="0" smtClean="0"/>
              <a:t>Qué puedes hacer, como practicante de TM, para atemperar tus competencias actuales con las del Modelo de Competencias de ATD?</a:t>
            </a:r>
            <a:endParaRPr lang="es-ES" sz="2400" noProof="0" dirty="0"/>
          </a:p>
        </p:txBody>
      </p:sp>
      <p:sp>
        <p:nvSpPr>
          <p:cNvPr id="5" name="TextBox 4"/>
          <p:cNvSpPr txBox="1"/>
          <p:nvPr/>
        </p:nvSpPr>
        <p:spPr>
          <a:xfrm>
            <a:off x="457200" y="1905000"/>
            <a:ext cx="8229600" cy="4154984"/>
          </a:xfrm>
          <a:prstGeom prst="rect">
            <a:avLst/>
          </a:prstGeom>
          <a:noFill/>
        </p:spPr>
        <p:txBody>
          <a:bodyPr wrap="square" rtlCol="0">
            <a:spAutoFit/>
          </a:bodyPr>
          <a:lstStyle/>
          <a:p>
            <a:pPr marL="342900" indent="-342900">
              <a:buFont typeface="+mj-lt"/>
              <a:buAutoNum type="arabicPeriod"/>
            </a:pPr>
            <a:r>
              <a:rPr lang="es-PR" sz="2400" dirty="0" smtClean="0"/>
              <a:t>Identifica tus fortalezas, áreas de oportunidad y metas de carrera.  Reflexiona y busca insumo de otros que conocen tus áreas fuertes y las débiles.</a:t>
            </a:r>
          </a:p>
          <a:p>
            <a:pPr marL="342900" indent="-342900">
              <a:buFont typeface="+mj-lt"/>
              <a:buAutoNum type="arabicPeriod"/>
            </a:pPr>
            <a:r>
              <a:rPr lang="es-PR" sz="2400" dirty="0" smtClean="0"/>
              <a:t>Utiliza las áreas de peritaje (AOEs) para decidir las áreas de enfoque.  Si no estás seguro, ofrécete como voluntario para apoyar en las áreas que estás considerando.</a:t>
            </a:r>
          </a:p>
          <a:p>
            <a:pPr marL="342900" indent="-342900">
              <a:buFont typeface="+mj-lt"/>
              <a:buAutoNum type="arabicPeriod"/>
            </a:pPr>
            <a:r>
              <a:rPr lang="es-PR" sz="2400" dirty="0" smtClean="0"/>
              <a:t>Otra opción es participar en conferencias, como la Conferencia Internacional de ATD, donde conocerás gente que te puede dar “</a:t>
            </a:r>
            <a:r>
              <a:rPr lang="es-PR" sz="2400" i="1" dirty="0" err="1" smtClean="0"/>
              <a:t>insights</a:t>
            </a:r>
            <a:r>
              <a:rPr lang="es-PR" sz="2400" i="1" dirty="0" smtClean="0"/>
              <a:t>”</a:t>
            </a:r>
            <a:r>
              <a:rPr lang="es-PR" sz="2400" dirty="0" smtClean="0"/>
              <a:t> sobre los próximos pasos.</a:t>
            </a:r>
          </a:p>
        </p:txBody>
      </p:sp>
      <p:pic>
        <p:nvPicPr>
          <p:cNvPr id="8" name="Picture 7"/>
          <p:cNvPicPr>
            <a:picLocks noChangeAspect="1"/>
          </p:cNvPicPr>
          <p:nvPr/>
        </p:nvPicPr>
        <p:blipFill rotWithShape="1">
          <a:blip r:embed="rId3"/>
          <a:srcRect l="13983" t="16992" r="1025" b="63867"/>
          <a:stretch/>
        </p:blipFill>
        <p:spPr>
          <a:xfrm>
            <a:off x="0" y="6477000"/>
            <a:ext cx="9144000" cy="381000"/>
          </a:xfrm>
          <a:prstGeom prst="rect">
            <a:avLst/>
          </a:prstGeom>
        </p:spPr>
      </p:pic>
    </p:spTree>
    <p:extLst>
      <p:ext uri="{BB962C8B-B14F-4D97-AF65-F5344CB8AC3E}">
        <p14:creationId xmlns:p14="http://schemas.microsoft.com/office/powerpoint/2010/main" val="307512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57F1E4F-1CFF-5643-939E-02111984F565}" type="slidenum">
              <a:rPr lang="en-US" smtClean="0"/>
              <a:t>27</a:t>
            </a:fld>
            <a:endParaRPr lang="en-US" dirty="0"/>
          </a:p>
        </p:txBody>
      </p:sp>
      <p:sp>
        <p:nvSpPr>
          <p:cNvPr id="4" name="Title 3"/>
          <p:cNvSpPr txBox="1">
            <a:spLocks noGrp="1"/>
          </p:cNvSpPr>
          <p:nvPr>
            <p:ph type="title"/>
          </p:nvPr>
        </p:nvSpPr>
        <p:spPr>
          <a:xfrm>
            <a:off x="457200" y="609600"/>
            <a:ext cx="7239000" cy="461665"/>
          </a:xfrm>
          <a:prstGeom prst="rect">
            <a:avLst/>
          </a:prstGeom>
          <a:noFill/>
        </p:spPr>
        <p:txBody>
          <a:bodyPr wrap="square" rtlCol="0">
            <a:spAutoFit/>
          </a:bodyPr>
          <a:lstStyle/>
          <a:p>
            <a:r>
              <a:rPr lang="es-ES" sz="2400" noProof="0" dirty="0" smtClean="0"/>
              <a:t>Qué puedes hacer, como practicante de …</a:t>
            </a:r>
            <a:endParaRPr lang="es-ES" sz="2400" noProof="0" dirty="0"/>
          </a:p>
        </p:txBody>
      </p:sp>
      <p:sp>
        <p:nvSpPr>
          <p:cNvPr id="5" name="TextBox 4"/>
          <p:cNvSpPr txBox="1"/>
          <p:nvPr/>
        </p:nvSpPr>
        <p:spPr>
          <a:xfrm>
            <a:off x="457200" y="1447800"/>
            <a:ext cx="8229600" cy="4955203"/>
          </a:xfrm>
          <a:prstGeom prst="rect">
            <a:avLst/>
          </a:prstGeom>
          <a:noFill/>
        </p:spPr>
        <p:txBody>
          <a:bodyPr wrap="square" rtlCol="0">
            <a:spAutoFit/>
          </a:bodyPr>
          <a:lstStyle/>
          <a:p>
            <a:pPr marL="342900" indent="-342900">
              <a:buFont typeface="+mj-lt"/>
              <a:buAutoNum type="arabicPeriod" startAt="4"/>
            </a:pPr>
            <a:r>
              <a:rPr lang="es-PR" sz="2000" dirty="0" smtClean="0"/>
              <a:t>Una vez que sepas lo que deseas hacer y en qué eres bueno, considera si quieres ser un generalista o un especialista.  Si decides ser un generalista, aprende sobre todas las áreas que te sea posible.  Si decides ser un especialista, quizás quieras matricularte en cursos relacionados con esa área de especialidad en la que te quieres especializar.</a:t>
            </a:r>
          </a:p>
          <a:p>
            <a:pPr marL="342900" indent="-342900">
              <a:buFont typeface="+mj-lt"/>
              <a:buAutoNum type="arabicPeriod" startAt="4"/>
            </a:pPr>
            <a:r>
              <a:rPr lang="es-PR" sz="2000" dirty="0" smtClean="0"/>
              <a:t>Consigue mentores que estén en ese trabajo al que aspiras y hazle preguntas.  Según vayas adquiriendo experiencia y educación, te convertirás en un usuario sofisticado del modelo para desarrollar tu peritaje.</a:t>
            </a:r>
          </a:p>
          <a:p>
            <a:pPr marL="342900" indent="-342900">
              <a:buFont typeface="+mj-lt"/>
              <a:buAutoNum type="arabicPeriod" startAt="4"/>
            </a:pPr>
            <a:r>
              <a:rPr lang="es-PR" sz="2400" dirty="0" smtClean="0"/>
              <a:t>Quizás quieras completar tu certificación como </a:t>
            </a:r>
            <a:r>
              <a:rPr lang="es-PR" sz="2400" dirty="0" err="1" smtClean="0"/>
              <a:t>Certified</a:t>
            </a:r>
            <a:r>
              <a:rPr lang="es-PR" sz="2400" dirty="0" smtClean="0"/>
              <a:t> Professional in </a:t>
            </a:r>
            <a:r>
              <a:rPr lang="es-PR" sz="2400" dirty="0" err="1" smtClean="0"/>
              <a:t>Learning</a:t>
            </a:r>
            <a:r>
              <a:rPr lang="es-PR" sz="2400" dirty="0" smtClean="0"/>
              <a:t> and Performance (CPLP) del ATD Certification </a:t>
            </a:r>
            <a:r>
              <a:rPr lang="es-PR" sz="2400" dirty="0" err="1" smtClean="0"/>
              <a:t>Institute</a:t>
            </a:r>
            <a:r>
              <a:rPr lang="es-PR" sz="2400" dirty="0" smtClean="0"/>
              <a:t>.  </a:t>
            </a:r>
          </a:p>
          <a:p>
            <a:pPr marL="342900" indent="-342900">
              <a:buFont typeface="+mj-lt"/>
              <a:buAutoNum type="arabicPeriod" startAt="4"/>
            </a:pPr>
            <a:r>
              <a:rPr lang="es-PR" sz="2400" dirty="0" smtClean="0"/>
              <a:t>Visita </a:t>
            </a:r>
            <a:r>
              <a:rPr lang="es-PR" sz="2400" dirty="0" smtClean="0">
                <a:hlinkClick r:id="rId3"/>
              </a:rPr>
              <a:t>www.td.org/cplp</a:t>
            </a:r>
            <a:r>
              <a:rPr lang="es-PR" sz="2400" dirty="0" smtClean="0"/>
              <a:t> para más detalles.</a:t>
            </a:r>
          </a:p>
          <a:p>
            <a:pPr marL="342900" indent="-342900">
              <a:buFont typeface="+mj-lt"/>
              <a:buAutoNum type="arabicPeriod" startAt="4"/>
            </a:pPr>
            <a:endParaRPr lang="es-PR" sz="2000" dirty="0"/>
          </a:p>
        </p:txBody>
      </p:sp>
      <p:pic>
        <p:nvPicPr>
          <p:cNvPr id="8" name="Picture 7"/>
          <p:cNvPicPr>
            <a:picLocks noChangeAspect="1"/>
          </p:cNvPicPr>
          <p:nvPr/>
        </p:nvPicPr>
        <p:blipFill rotWithShape="1">
          <a:blip r:embed="rId4"/>
          <a:srcRect l="13983" t="16992" r="1025" b="63867"/>
          <a:stretch/>
        </p:blipFill>
        <p:spPr>
          <a:xfrm>
            <a:off x="0" y="6477000"/>
            <a:ext cx="9144000" cy="381000"/>
          </a:xfrm>
          <a:prstGeom prst="rect">
            <a:avLst/>
          </a:prstGeom>
        </p:spPr>
      </p:pic>
    </p:spTree>
    <p:extLst>
      <p:ext uri="{BB962C8B-B14F-4D97-AF65-F5344CB8AC3E}">
        <p14:creationId xmlns:p14="http://schemas.microsoft.com/office/powerpoint/2010/main" val="276279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z="3200" noProof="0" dirty="0" smtClean="0"/>
              <a:t>Usa el </a:t>
            </a:r>
            <a:r>
              <a:rPr lang="es-ES" sz="3200" noProof="0" dirty="0" err="1" smtClean="0"/>
              <a:t>Career</a:t>
            </a:r>
            <a:r>
              <a:rPr lang="es-ES" sz="3200" noProof="0" dirty="0" smtClean="0"/>
              <a:t> </a:t>
            </a:r>
            <a:r>
              <a:rPr lang="es-ES" sz="3200" noProof="0" dirty="0" err="1" smtClean="0"/>
              <a:t>Navigator</a:t>
            </a:r>
            <a:r>
              <a:rPr lang="es-ES" sz="3200" noProof="0" dirty="0" smtClean="0"/>
              <a:t> para diseñar tu plan</a:t>
            </a:r>
            <a:endParaRPr lang="es-ES" sz="3200" noProof="0" dirty="0"/>
          </a:p>
        </p:txBody>
      </p:sp>
      <p:sp>
        <p:nvSpPr>
          <p:cNvPr id="3" name="Slide Number Placeholder 2"/>
          <p:cNvSpPr>
            <a:spLocks noGrp="1"/>
          </p:cNvSpPr>
          <p:nvPr>
            <p:ph type="sldNum" sz="quarter" idx="12"/>
          </p:nvPr>
        </p:nvSpPr>
        <p:spPr/>
        <p:txBody>
          <a:bodyPr/>
          <a:lstStyle/>
          <a:p>
            <a:fld id="{D57F1E4F-1CFF-5643-939E-02111984F565}" type="slidenum">
              <a:rPr lang="en-US" smtClean="0"/>
              <a:t>28</a:t>
            </a:fld>
            <a:endParaRPr lang="en-US" dirty="0"/>
          </a:p>
        </p:txBody>
      </p:sp>
      <p:pic>
        <p:nvPicPr>
          <p:cNvPr id="4" name="Picture 3"/>
          <p:cNvPicPr>
            <a:picLocks noChangeAspect="1"/>
          </p:cNvPicPr>
          <p:nvPr/>
        </p:nvPicPr>
        <p:blipFill rotWithShape="1">
          <a:blip r:embed="rId3"/>
          <a:srcRect l="1942" t="9783" b="5340"/>
          <a:stretch/>
        </p:blipFill>
        <p:spPr>
          <a:xfrm>
            <a:off x="152400" y="1676400"/>
            <a:ext cx="8798379" cy="4281714"/>
          </a:xfrm>
          <a:prstGeom prst="rect">
            <a:avLst/>
          </a:prstGeom>
        </p:spPr>
      </p:pic>
      <p:pic>
        <p:nvPicPr>
          <p:cNvPr id="6" name="Picture 5"/>
          <p:cNvPicPr>
            <a:picLocks noChangeAspect="1"/>
          </p:cNvPicPr>
          <p:nvPr/>
        </p:nvPicPr>
        <p:blipFill rotWithShape="1">
          <a:blip r:embed="rId4"/>
          <a:srcRect l="13983" t="16992" r="1025" b="63867"/>
          <a:stretch/>
        </p:blipFill>
        <p:spPr>
          <a:xfrm>
            <a:off x="0" y="6477000"/>
            <a:ext cx="9144000" cy="381000"/>
          </a:xfrm>
          <a:prstGeom prst="rect">
            <a:avLst/>
          </a:prstGeom>
        </p:spPr>
      </p:pic>
    </p:spTree>
    <p:extLst>
      <p:ext uri="{BB962C8B-B14F-4D97-AF65-F5344CB8AC3E}">
        <p14:creationId xmlns:p14="http://schemas.microsoft.com/office/powerpoint/2010/main" val="37419877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600200" y="914400"/>
            <a:ext cx="5381625" cy="1885950"/>
          </a:xfrm>
          <a:prstGeom prst="rect">
            <a:avLst/>
          </a:prstGeom>
        </p:spPr>
      </p:pic>
      <p:sp>
        <p:nvSpPr>
          <p:cNvPr id="5" name="Slide Number Placeholder 4"/>
          <p:cNvSpPr>
            <a:spLocks noGrp="1"/>
          </p:cNvSpPr>
          <p:nvPr>
            <p:ph type="sldNum" sz="quarter" idx="12"/>
          </p:nvPr>
        </p:nvSpPr>
        <p:spPr/>
        <p:txBody>
          <a:bodyPr/>
          <a:lstStyle/>
          <a:p>
            <a:fld id="{D57F1E4F-1CFF-5643-939E-02111984F565}" type="slidenum">
              <a:rPr lang="en-US" smtClean="0"/>
              <a:t>29</a:t>
            </a:fld>
            <a:endParaRPr lang="en-US" dirty="0"/>
          </a:p>
        </p:txBody>
      </p:sp>
      <p:sp>
        <p:nvSpPr>
          <p:cNvPr id="6" name="TextBox 5"/>
          <p:cNvSpPr txBox="1"/>
          <p:nvPr/>
        </p:nvSpPr>
        <p:spPr>
          <a:xfrm>
            <a:off x="5791200" y="6400800"/>
            <a:ext cx="2895600" cy="369332"/>
          </a:xfrm>
          <a:prstGeom prst="rect">
            <a:avLst/>
          </a:prstGeom>
          <a:noFill/>
        </p:spPr>
        <p:txBody>
          <a:bodyPr wrap="square" rtlCol="0">
            <a:spAutoFit/>
          </a:bodyPr>
          <a:lstStyle/>
          <a:p>
            <a:r>
              <a:rPr lang="en-029" dirty="0" smtClean="0">
                <a:solidFill>
                  <a:schemeClr val="bg2"/>
                </a:solidFill>
              </a:rPr>
              <a:t>Ramonita Claudio</a:t>
            </a:r>
            <a:endParaRPr lang="en-029" dirty="0">
              <a:solidFill>
                <a:schemeClr val="bg2"/>
              </a:solidFill>
            </a:endParaRPr>
          </a:p>
        </p:txBody>
      </p:sp>
      <p:pic>
        <p:nvPicPr>
          <p:cNvPr id="9" name="Picture 8"/>
          <p:cNvPicPr>
            <a:picLocks noChangeAspect="1"/>
          </p:cNvPicPr>
          <p:nvPr/>
        </p:nvPicPr>
        <p:blipFill rotWithShape="1">
          <a:blip r:embed="rId4"/>
          <a:srcRect l="13983" t="16992" r="1025" b="63867"/>
          <a:stretch/>
        </p:blipFill>
        <p:spPr>
          <a:xfrm>
            <a:off x="0" y="6451600"/>
            <a:ext cx="9144000" cy="381000"/>
          </a:xfrm>
          <a:prstGeom prst="rect">
            <a:avLst/>
          </a:prstGeom>
        </p:spPr>
      </p:pic>
      <p:sp>
        <p:nvSpPr>
          <p:cNvPr id="11" name="TextBox 10"/>
          <p:cNvSpPr txBox="1"/>
          <p:nvPr/>
        </p:nvSpPr>
        <p:spPr>
          <a:xfrm>
            <a:off x="609600" y="2895600"/>
            <a:ext cx="7620000" cy="1938992"/>
          </a:xfrm>
          <a:prstGeom prst="rect">
            <a:avLst/>
          </a:prstGeom>
          <a:noFill/>
        </p:spPr>
        <p:txBody>
          <a:bodyPr wrap="square" rtlCol="0">
            <a:spAutoFit/>
          </a:bodyPr>
          <a:lstStyle/>
          <a:p>
            <a:r>
              <a:rPr lang="es-PR" sz="2000" dirty="0" smtClean="0"/>
              <a:t>“El aprendizaje autodirigido es el primer paso para tomar el control de tu propio desarrollo. Aprovechar esta oportunidad para evaluar tus puntos fuertes e identificar dónde y cómo puedes mejorar tus habilidades. Crear un plan de aprendizaje personalizado que es único a tus necesidades y metas aspiracionales.”</a:t>
            </a:r>
            <a:endParaRPr lang="es-PR" sz="2000" dirty="0"/>
          </a:p>
        </p:txBody>
      </p:sp>
      <p:sp>
        <p:nvSpPr>
          <p:cNvPr id="14" name="Rounded Rectangle 13"/>
          <p:cNvSpPr/>
          <p:nvPr/>
        </p:nvSpPr>
        <p:spPr>
          <a:xfrm>
            <a:off x="762000" y="5181600"/>
            <a:ext cx="74676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R" b="1" dirty="0" smtClean="0"/>
              <a:t>Aunque el plan es individual, el estudiar y compartir en grupo puede ayudar.  Considéralo.</a:t>
            </a:r>
            <a:endParaRPr lang="es-PR" b="1" dirty="0"/>
          </a:p>
        </p:txBody>
      </p:sp>
    </p:spTree>
    <p:extLst>
      <p:ext uri="{BB962C8B-B14F-4D97-AF65-F5344CB8AC3E}">
        <p14:creationId xmlns:p14="http://schemas.microsoft.com/office/powerpoint/2010/main" val="60227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918882"/>
          </a:xfrm>
        </p:spPr>
        <p:txBody>
          <a:bodyPr/>
          <a:lstStyle/>
          <a:p>
            <a:r>
              <a:rPr lang="es-ES" noProof="0" dirty="0" smtClean="0"/>
              <a:t>Objetivos</a:t>
            </a:r>
            <a:endParaRPr lang="es-ES" noProof="0" dirty="0"/>
          </a:p>
        </p:txBody>
      </p:sp>
      <p:pic>
        <p:nvPicPr>
          <p:cNvPr id="3" name="Picture 2"/>
          <p:cNvPicPr>
            <a:picLocks noChangeAspect="1"/>
          </p:cNvPicPr>
          <p:nvPr/>
        </p:nvPicPr>
        <p:blipFill rotWithShape="1">
          <a:blip r:embed="rId3"/>
          <a:srcRect l="13983" t="16992" r="1025" b="63867"/>
          <a:stretch/>
        </p:blipFill>
        <p:spPr>
          <a:xfrm>
            <a:off x="0" y="5703850"/>
            <a:ext cx="9144000" cy="1154150"/>
          </a:xfrm>
          <a:prstGeom prst="rect">
            <a:avLst/>
          </a:prstGeom>
        </p:spPr>
      </p:pic>
      <p:sp>
        <p:nvSpPr>
          <p:cNvPr id="4" name="Slide Number Placeholder 3"/>
          <p:cNvSpPr>
            <a:spLocks noGrp="1"/>
          </p:cNvSpPr>
          <p:nvPr>
            <p:ph type="sldNum" sz="quarter" idx="12"/>
          </p:nvPr>
        </p:nvSpPr>
        <p:spPr/>
        <p:txBody>
          <a:bodyPr/>
          <a:lstStyle/>
          <a:p>
            <a:fld id="{D57F1E4F-1CFF-5643-939E-02111984F565}" type="slidenum">
              <a:rPr lang="en-US" smtClean="0"/>
              <a:t>3</a:t>
            </a:fld>
            <a:endParaRPr lang="en-US" dirty="0"/>
          </a:p>
        </p:txBody>
      </p:sp>
      <p:sp>
        <p:nvSpPr>
          <p:cNvPr id="7" name="Rectangle 6"/>
          <p:cNvSpPr/>
          <p:nvPr/>
        </p:nvSpPr>
        <p:spPr>
          <a:xfrm>
            <a:off x="533400" y="1600200"/>
            <a:ext cx="8077200" cy="3416320"/>
          </a:xfrm>
          <a:prstGeom prst="rect">
            <a:avLst/>
          </a:prstGeom>
        </p:spPr>
        <p:txBody>
          <a:bodyPr wrap="square">
            <a:spAutoFit/>
          </a:bodyPr>
          <a:lstStyle/>
          <a:p>
            <a:r>
              <a:rPr lang="es-PR" sz="2400" dirty="0" smtClean="0">
                <a:latin typeface="Calibri" panose="020F0502020204030204" pitchFamily="34" charset="0"/>
                <a:ea typeface="Calibri" panose="020F0502020204030204" pitchFamily="34" charset="0"/>
                <a:cs typeface="Times New Roman" panose="02020603050405020304" pitchFamily="18" charset="0"/>
              </a:rPr>
              <a:t>Al </a:t>
            </a:r>
            <a:r>
              <a:rPr lang="es-PR" sz="2400" dirty="0">
                <a:latin typeface="Calibri" panose="020F0502020204030204" pitchFamily="34" charset="0"/>
                <a:ea typeface="Calibri" panose="020F0502020204030204" pitchFamily="34" charset="0"/>
                <a:cs typeface="Times New Roman" panose="02020603050405020304" pitchFamily="18" charset="0"/>
              </a:rPr>
              <a:t>final de esta sesión, </a:t>
            </a:r>
            <a:r>
              <a:rPr lang="es-PR" sz="2400" dirty="0" smtClean="0">
                <a:latin typeface="Calibri" panose="020F0502020204030204" pitchFamily="34" charset="0"/>
                <a:ea typeface="Calibri" panose="020F0502020204030204" pitchFamily="34" charset="0"/>
                <a:cs typeface="Times New Roman" panose="02020603050405020304" pitchFamily="18" charset="0"/>
              </a:rPr>
              <a:t>podrán</a:t>
            </a:r>
            <a:r>
              <a:rPr lang="es-PR" sz="2400" dirty="0">
                <a:latin typeface="Calibri" panose="020F0502020204030204" pitchFamily="34" charset="0"/>
                <a:ea typeface="Calibri" panose="020F0502020204030204" pitchFamily="34" charset="0"/>
                <a:cs typeface="Times New Roman" panose="02020603050405020304" pitchFamily="18" charset="0"/>
              </a:rPr>
              <a:t>:</a:t>
            </a:r>
            <a:endParaRPr lang="en-029"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s-PR" sz="2400" dirty="0" smtClean="0">
                <a:latin typeface="Calibri" panose="020F0502020204030204" pitchFamily="34" charset="0"/>
                <a:ea typeface="Calibri" panose="020F0502020204030204" pitchFamily="34" charset="0"/>
                <a:cs typeface="Times New Roman" panose="02020603050405020304" pitchFamily="18" charset="0"/>
              </a:rPr>
              <a:t>Identificar </a:t>
            </a:r>
            <a:r>
              <a:rPr lang="es-PR" sz="2400" dirty="0">
                <a:latin typeface="Calibri" panose="020F0502020204030204" pitchFamily="34" charset="0"/>
                <a:ea typeface="Calibri" panose="020F0502020204030204" pitchFamily="34" charset="0"/>
                <a:cs typeface="Times New Roman" panose="02020603050405020304" pitchFamily="18" charset="0"/>
              </a:rPr>
              <a:t>las áreas de especialización y </a:t>
            </a:r>
            <a:r>
              <a:rPr lang="es-PR" sz="2400" dirty="0" smtClean="0">
                <a:latin typeface="Calibri" panose="020F0502020204030204" pitchFamily="34" charset="0"/>
                <a:ea typeface="Calibri" panose="020F0502020204030204" pitchFamily="34" charset="0"/>
                <a:cs typeface="Times New Roman" panose="02020603050405020304" pitchFamily="18" charset="0"/>
              </a:rPr>
              <a:t>las competencias fundamentales </a:t>
            </a:r>
            <a:r>
              <a:rPr lang="es-PR" sz="2400" dirty="0">
                <a:latin typeface="Calibri" panose="020F0502020204030204" pitchFamily="34" charset="0"/>
                <a:ea typeface="Calibri" panose="020F0502020204030204" pitchFamily="34" charset="0"/>
                <a:cs typeface="Times New Roman" panose="02020603050405020304" pitchFamily="18" charset="0"/>
              </a:rPr>
              <a:t>del Modelo de Competencias de ATD.</a:t>
            </a:r>
            <a:endParaRPr lang="en-029"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r>
              <a:rPr lang="es-PR" sz="2400" dirty="0" smtClean="0">
                <a:latin typeface="Calibri" panose="020F0502020204030204" pitchFamily="34" charset="0"/>
                <a:ea typeface="Calibri" panose="020F0502020204030204" pitchFamily="34" charset="0"/>
                <a:cs typeface="Times New Roman" panose="02020603050405020304" pitchFamily="18" charset="0"/>
              </a:rPr>
              <a:t>Conocer </a:t>
            </a:r>
            <a:r>
              <a:rPr lang="es-PR" sz="2400" dirty="0">
                <a:latin typeface="Calibri" panose="020F0502020204030204" pitchFamily="34" charset="0"/>
                <a:ea typeface="Calibri" panose="020F0502020204030204" pitchFamily="34" charset="0"/>
                <a:cs typeface="Times New Roman" panose="02020603050405020304" pitchFamily="18" charset="0"/>
              </a:rPr>
              <a:t>la Gestión de Talento Integrada como área de </a:t>
            </a:r>
            <a:r>
              <a:rPr lang="es-PR" sz="2400" dirty="0" smtClean="0">
                <a:latin typeface="Calibri" panose="020F0502020204030204" pitchFamily="34" charset="0"/>
                <a:ea typeface="Calibri" panose="020F0502020204030204" pitchFamily="34" charset="0"/>
                <a:cs typeface="Times New Roman" panose="02020603050405020304" pitchFamily="18" charset="0"/>
              </a:rPr>
              <a:t>peritaje </a:t>
            </a:r>
            <a:r>
              <a:rPr lang="es-PR" sz="2400" dirty="0">
                <a:latin typeface="Calibri" panose="020F0502020204030204" pitchFamily="34" charset="0"/>
                <a:ea typeface="Calibri" panose="020F0502020204030204" pitchFamily="34" charset="0"/>
                <a:cs typeface="Times New Roman" panose="02020603050405020304" pitchFamily="18" charset="0"/>
              </a:rPr>
              <a:t>del Modelo de Competencias de ATD y su aplicación en diferentes organizaciones. </a:t>
            </a:r>
            <a:endParaRPr lang="en-029"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s-PR" sz="2400" dirty="0" smtClean="0">
                <a:latin typeface="Calibri" panose="020F0502020204030204" pitchFamily="34" charset="0"/>
                <a:ea typeface="Calibri" panose="020F0502020204030204" pitchFamily="34" charset="0"/>
                <a:cs typeface="Times New Roman" panose="02020603050405020304" pitchFamily="18" charset="0"/>
              </a:rPr>
              <a:t>Entender la importancia de crear su </a:t>
            </a:r>
            <a:r>
              <a:rPr lang="es-PR" sz="2400" dirty="0">
                <a:latin typeface="Calibri" panose="020F0502020204030204" pitchFamily="34" charset="0"/>
                <a:ea typeface="Calibri" panose="020F0502020204030204" pitchFamily="34" charset="0"/>
                <a:cs typeface="Times New Roman" panose="02020603050405020304" pitchFamily="18" charset="0"/>
              </a:rPr>
              <a:t>plan de desarrollo basado en las áreas de especialización y las competencias fundamentales del </a:t>
            </a:r>
            <a:r>
              <a:rPr lang="es-PR" sz="2400" dirty="0" smtClean="0">
                <a:latin typeface="Calibri" panose="020F0502020204030204" pitchFamily="34" charset="0"/>
                <a:ea typeface="Calibri" panose="020F0502020204030204" pitchFamily="34" charset="0"/>
                <a:cs typeface="Times New Roman" panose="02020603050405020304" pitchFamily="18" charset="0"/>
              </a:rPr>
              <a:t>nuevo modelo.</a:t>
            </a:r>
          </a:p>
        </p:txBody>
      </p:sp>
    </p:spTree>
    <p:extLst>
      <p:ext uri="{BB962C8B-B14F-4D97-AF65-F5344CB8AC3E}">
        <p14:creationId xmlns:p14="http://schemas.microsoft.com/office/powerpoint/2010/main" val="17494595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noProof="0" dirty="0" smtClean="0"/>
              <a:t>A sus órdenes</a:t>
            </a:r>
            <a:endParaRPr lang="es-ES" noProof="0" dirty="0"/>
          </a:p>
        </p:txBody>
      </p:sp>
      <p:sp>
        <p:nvSpPr>
          <p:cNvPr id="3" name="Content Placeholder 2"/>
          <p:cNvSpPr>
            <a:spLocks noGrp="1"/>
          </p:cNvSpPr>
          <p:nvPr>
            <p:ph idx="1"/>
          </p:nvPr>
        </p:nvSpPr>
        <p:spPr>
          <a:xfrm>
            <a:off x="533400" y="1524000"/>
            <a:ext cx="7391400" cy="4195481"/>
          </a:xfrm>
        </p:spPr>
        <p:txBody>
          <a:bodyPr>
            <a:normAutofit/>
          </a:bodyPr>
          <a:lstStyle/>
          <a:p>
            <a:pPr marL="0" indent="0" fontAlgn="t">
              <a:buNone/>
            </a:pPr>
            <a:r>
              <a:rPr lang="es-ES" sz="2400" noProof="0" dirty="0" smtClean="0"/>
              <a:t>Ramonita Claudio, MBA</a:t>
            </a:r>
          </a:p>
          <a:p>
            <a:pPr marL="0" indent="0" fontAlgn="t">
              <a:buNone/>
            </a:pPr>
            <a:r>
              <a:rPr lang="es-ES" sz="2400" noProof="0" dirty="0" smtClean="0"/>
              <a:t>Profesional de Recursos Humanos</a:t>
            </a:r>
          </a:p>
          <a:p>
            <a:pPr marL="0" indent="0" fontAlgn="t">
              <a:buNone/>
            </a:pPr>
            <a:r>
              <a:rPr lang="es-ES" sz="2400" noProof="0" dirty="0" smtClean="0"/>
              <a:t>Mediadora de Conflictos (M-1587)</a:t>
            </a:r>
          </a:p>
          <a:p>
            <a:pPr marL="0" indent="0" fontAlgn="t">
              <a:buNone/>
            </a:pPr>
            <a:r>
              <a:rPr lang="es-ES" sz="2400" noProof="0" dirty="0" smtClean="0"/>
              <a:t>Arbitra (A-0364)</a:t>
            </a:r>
          </a:p>
          <a:p>
            <a:pPr marL="0" indent="0" fontAlgn="t">
              <a:buNone/>
            </a:pPr>
            <a:r>
              <a:rPr lang="es-ES" sz="2400" noProof="0" dirty="0" smtClean="0"/>
              <a:t>Coach Ejecutivo, Empresarial y de Carrera</a:t>
            </a:r>
          </a:p>
          <a:p>
            <a:pPr marL="0" indent="0" fontAlgn="t">
              <a:buNone/>
            </a:pPr>
            <a:r>
              <a:rPr lang="es-ES" sz="2400" noProof="0" dirty="0" smtClean="0"/>
              <a:t>787-637-8277</a:t>
            </a:r>
          </a:p>
          <a:p>
            <a:pPr marL="0" indent="0" fontAlgn="t">
              <a:buNone/>
            </a:pPr>
            <a:r>
              <a:rPr lang="es-ES" sz="2400" noProof="0" dirty="0" smtClean="0">
                <a:hlinkClick r:id="rId3"/>
              </a:rPr>
              <a:t>ramonitaclaudio@gmail.com</a:t>
            </a:r>
            <a:endParaRPr lang="es-ES" sz="2400" noProof="0" dirty="0" smtClean="0"/>
          </a:p>
          <a:p>
            <a:pPr marL="0" indent="0">
              <a:buNone/>
            </a:pPr>
            <a:endParaRPr lang="es-ES" sz="2400" noProof="0" dirty="0"/>
          </a:p>
        </p:txBody>
      </p:sp>
      <p:sp>
        <p:nvSpPr>
          <p:cNvPr id="5" name="Slide Number Placeholder 4"/>
          <p:cNvSpPr>
            <a:spLocks noGrp="1"/>
          </p:cNvSpPr>
          <p:nvPr>
            <p:ph type="sldNum" sz="quarter" idx="12"/>
          </p:nvPr>
        </p:nvSpPr>
        <p:spPr/>
        <p:txBody>
          <a:bodyPr/>
          <a:lstStyle/>
          <a:p>
            <a:fld id="{D57F1E4F-1CFF-5643-939E-02111984F565}" type="slidenum">
              <a:rPr lang="en-US" smtClean="0"/>
              <a:t>30</a:t>
            </a:fld>
            <a:endParaRPr lang="en-US" dirty="0"/>
          </a:p>
        </p:txBody>
      </p:sp>
      <p:pic>
        <p:nvPicPr>
          <p:cNvPr id="8" name="Picture 7"/>
          <p:cNvPicPr>
            <a:picLocks noChangeAspect="1"/>
          </p:cNvPicPr>
          <p:nvPr/>
        </p:nvPicPr>
        <p:blipFill rotWithShape="1">
          <a:blip r:embed="rId4"/>
          <a:srcRect l="13983" t="16992" r="1025" b="63867"/>
          <a:stretch/>
        </p:blipFill>
        <p:spPr>
          <a:xfrm>
            <a:off x="0" y="6477000"/>
            <a:ext cx="9144000" cy="381000"/>
          </a:xfrm>
          <a:prstGeom prst="rect">
            <a:avLst/>
          </a:prstGeom>
        </p:spPr>
      </p:pic>
      <p:sp>
        <p:nvSpPr>
          <p:cNvPr id="9" name="Title 1"/>
          <p:cNvSpPr txBox="1">
            <a:spLocks/>
          </p:cNvSpPr>
          <p:nvPr/>
        </p:nvSpPr>
        <p:spPr>
          <a:xfrm>
            <a:off x="1524000" y="5105400"/>
            <a:ext cx="7055380"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mtClean="0"/>
              <a:t>Gracias y Mucho Exito</a:t>
            </a:r>
            <a:endParaRPr lang="en-029"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1200" y="1447800"/>
            <a:ext cx="3019425" cy="2099006"/>
          </a:xfrm>
          <a:prstGeom prst="rect">
            <a:avLst/>
          </a:prstGeom>
        </p:spPr>
      </p:pic>
    </p:spTree>
    <p:extLst>
      <p:ext uri="{BB962C8B-B14F-4D97-AF65-F5344CB8AC3E}">
        <p14:creationId xmlns:p14="http://schemas.microsoft.com/office/powerpoint/2010/main" val="37363902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57F1E4F-1CFF-5643-939E-02111984F565}" type="slidenum">
              <a:rPr lang="en-US" smtClean="0"/>
              <a:t>31</a:t>
            </a:fld>
            <a:endParaRPr lang="en-US" dirty="0"/>
          </a:p>
        </p:txBody>
      </p:sp>
      <p:sp>
        <p:nvSpPr>
          <p:cNvPr id="4" name="TextBox 3"/>
          <p:cNvSpPr txBox="1"/>
          <p:nvPr/>
        </p:nvSpPr>
        <p:spPr>
          <a:xfrm>
            <a:off x="762000" y="762000"/>
            <a:ext cx="7315200" cy="646331"/>
          </a:xfrm>
          <a:prstGeom prst="rect">
            <a:avLst/>
          </a:prstGeom>
          <a:noFill/>
        </p:spPr>
        <p:txBody>
          <a:bodyPr wrap="square" rtlCol="0">
            <a:spAutoFit/>
          </a:bodyPr>
          <a:lstStyle/>
          <a:p>
            <a:r>
              <a:rPr lang="es-ES" sz="3600" dirty="0" smtClean="0"/>
              <a:t>Evaluación de la sesión</a:t>
            </a:r>
            <a:endParaRPr lang="es-ES" sz="3600" dirty="0"/>
          </a:p>
        </p:txBody>
      </p:sp>
      <p:pic>
        <p:nvPicPr>
          <p:cNvPr id="6" name="Picture 5"/>
          <p:cNvPicPr>
            <a:picLocks noChangeAspect="1"/>
          </p:cNvPicPr>
          <p:nvPr/>
        </p:nvPicPr>
        <p:blipFill rotWithShape="1">
          <a:blip r:embed="rId3"/>
          <a:srcRect l="13983" t="16992" r="1025" b="63867"/>
          <a:stretch/>
        </p:blipFill>
        <p:spPr>
          <a:xfrm>
            <a:off x="25400" y="5703850"/>
            <a:ext cx="9144000" cy="1154150"/>
          </a:xfrm>
          <a:prstGeom prst="rect">
            <a:avLst/>
          </a:prstGeom>
        </p:spPr>
      </p:pic>
      <p:sp>
        <p:nvSpPr>
          <p:cNvPr id="7" name="TextBox 6"/>
          <p:cNvSpPr txBox="1"/>
          <p:nvPr/>
        </p:nvSpPr>
        <p:spPr>
          <a:xfrm>
            <a:off x="5943600" y="6096000"/>
            <a:ext cx="2895600" cy="369332"/>
          </a:xfrm>
          <a:prstGeom prst="rect">
            <a:avLst/>
          </a:prstGeom>
          <a:noFill/>
        </p:spPr>
        <p:txBody>
          <a:bodyPr wrap="square" rtlCol="0">
            <a:spAutoFit/>
          </a:bodyPr>
          <a:lstStyle/>
          <a:p>
            <a:r>
              <a:rPr lang="en-029" dirty="0" smtClean="0">
                <a:solidFill>
                  <a:schemeClr val="bg2"/>
                </a:solidFill>
              </a:rPr>
              <a:t>Ramonita Claudio</a:t>
            </a:r>
            <a:endParaRPr lang="en-029" dirty="0">
              <a:solidFill>
                <a:schemeClr val="bg2"/>
              </a:solidFill>
            </a:endParaRPr>
          </a:p>
        </p:txBody>
      </p:sp>
      <p:pic>
        <p:nvPicPr>
          <p:cNvPr id="9" name="Picture 8" descr="C:\Users\Ramonita-Claudio\Pictures\Iphone jan 2015(2)\844VVBVQ\IMG_5038.JPG"/>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752600"/>
            <a:ext cx="4953000" cy="3200400"/>
          </a:xfrm>
          <a:prstGeom prst="rect">
            <a:avLst/>
          </a:prstGeom>
          <a:noFill/>
          <a:ln>
            <a:noFill/>
          </a:ln>
        </p:spPr>
      </p:pic>
      <p:sp>
        <p:nvSpPr>
          <p:cNvPr id="2" name="TextBox 1"/>
          <p:cNvSpPr txBox="1"/>
          <p:nvPr/>
        </p:nvSpPr>
        <p:spPr>
          <a:xfrm>
            <a:off x="381000" y="2057400"/>
            <a:ext cx="1828800" cy="1938992"/>
          </a:xfrm>
          <a:prstGeom prst="rect">
            <a:avLst/>
          </a:prstGeom>
          <a:noFill/>
        </p:spPr>
        <p:txBody>
          <a:bodyPr wrap="square" rtlCol="0">
            <a:spAutoFit/>
          </a:bodyPr>
          <a:lstStyle/>
          <a:p>
            <a:r>
              <a:rPr lang="es-ES" sz="2000" b="1" dirty="0" smtClean="0"/>
              <a:t>Utilice el código QR para completar la evaluación electrónica. </a:t>
            </a:r>
            <a:endParaRPr lang="es-ES" sz="2000" b="1" dirty="0"/>
          </a:p>
        </p:txBody>
      </p:sp>
    </p:spTree>
    <p:extLst>
      <p:ext uri="{BB962C8B-B14F-4D97-AF65-F5344CB8AC3E}">
        <p14:creationId xmlns:p14="http://schemas.microsoft.com/office/powerpoint/2010/main" val="1093422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z="3600" noProof="0" dirty="0" smtClean="0"/>
              <a:t>Para pensar</a:t>
            </a:r>
            <a:endParaRPr lang="es-ES" sz="3600" noProof="0" dirty="0"/>
          </a:p>
        </p:txBody>
      </p:sp>
      <p:pic>
        <p:nvPicPr>
          <p:cNvPr id="3" name="Picture 2"/>
          <p:cNvPicPr>
            <a:picLocks noChangeAspect="1"/>
          </p:cNvPicPr>
          <p:nvPr/>
        </p:nvPicPr>
        <p:blipFill>
          <a:blip r:embed="rId3"/>
          <a:stretch>
            <a:fillRect/>
          </a:stretch>
        </p:blipFill>
        <p:spPr>
          <a:xfrm>
            <a:off x="1828800" y="1981200"/>
            <a:ext cx="5381625" cy="1885950"/>
          </a:xfrm>
          <a:prstGeom prst="rect">
            <a:avLst/>
          </a:prstGeom>
        </p:spPr>
      </p:pic>
      <p:pic>
        <p:nvPicPr>
          <p:cNvPr id="4" name="Picture 3"/>
          <p:cNvPicPr>
            <a:picLocks noChangeAspect="1"/>
          </p:cNvPicPr>
          <p:nvPr/>
        </p:nvPicPr>
        <p:blipFill rotWithShape="1">
          <a:blip r:embed="rId4"/>
          <a:srcRect l="13983" t="16992" r="1025" b="63867"/>
          <a:stretch/>
        </p:blipFill>
        <p:spPr>
          <a:xfrm>
            <a:off x="0" y="5703850"/>
            <a:ext cx="9144000" cy="1154150"/>
          </a:xfrm>
          <a:prstGeom prst="rect">
            <a:avLst/>
          </a:prstGeom>
        </p:spPr>
      </p:pic>
      <p:sp>
        <p:nvSpPr>
          <p:cNvPr id="5" name="Slide Number Placeholder 4"/>
          <p:cNvSpPr>
            <a:spLocks noGrp="1"/>
          </p:cNvSpPr>
          <p:nvPr>
            <p:ph type="sldNum" sz="quarter" idx="12"/>
          </p:nvPr>
        </p:nvSpPr>
        <p:spPr/>
        <p:txBody>
          <a:bodyPr/>
          <a:lstStyle/>
          <a:p>
            <a:fld id="{D57F1E4F-1CFF-5643-939E-02111984F565}" type="slidenum">
              <a:rPr lang="en-US" smtClean="0"/>
              <a:t>4</a:t>
            </a:fld>
            <a:endParaRPr lang="en-US" dirty="0"/>
          </a:p>
        </p:txBody>
      </p:sp>
      <p:sp>
        <p:nvSpPr>
          <p:cNvPr id="6" name="TextBox 5"/>
          <p:cNvSpPr txBox="1"/>
          <p:nvPr/>
        </p:nvSpPr>
        <p:spPr>
          <a:xfrm>
            <a:off x="5791200" y="6400800"/>
            <a:ext cx="2895600" cy="369332"/>
          </a:xfrm>
          <a:prstGeom prst="rect">
            <a:avLst/>
          </a:prstGeom>
          <a:noFill/>
        </p:spPr>
        <p:txBody>
          <a:bodyPr wrap="square" rtlCol="0">
            <a:spAutoFit/>
          </a:bodyPr>
          <a:lstStyle/>
          <a:p>
            <a:r>
              <a:rPr lang="en-029" dirty="0" smtClean="0">
                <a:solidFill>
                  <a:schemeClr val="bg2"/>
                </a:solidFill>
              </a:rPr>
              <a:t>Ramonita Claudio</a:t>
            </a:r>
            <a:endParaRPr lang="en-029" dirty="0">
              <a:solidFill>
                <a:schemeClr val="bg2"/>
              </a:solidFill>
            </a:endParaRPr>
          </a:p>
        </p:txBody>
      </p:sp>
    </p:spTree>
    <p:extLst>
      <p:ext uri="{BB962C8B-B14F-4D97-AF65-F5344CB8AC3E}">
        <p14:creationId xmlns:p14="http://schemas.microsoft.com/office/powerpoint/2010/main" val="27108193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4572000"/>
            <a:ext cx="1752600" cy="1752600"/>
          </a:xfrm>
          <a:prstGeom prst="rect">
            <a:avLst/>
          </a:prstGeom>
        </p:spPr>
      </p:pic>
      <p:sp>
        <p:nvSpPr>
          <p:cNvPr id="2" name="Title 1"/>
          <p:cNvSpPr>
            <a:spLocks noGrp="1"/>
          </p:cNvSpPr>
          <p:nvPr>
            <p:ph type="title"/>
          </p:nvPr>
        </p:nvSpPr>
        <p:spPr/>
        <p:txBody>
          <a:bodyPr/>
          <a:lstStyle/>
          <a:p>
            <a:r>
              <a:rPr lang="es-ES" sz="3200" noProof="0" dirty="0" smtClean="0"/>
              <a:t>¿Cuán familiar te suena este escenario? </a:t>
            </a:r>
            <a:br>
              <a:rPr lang="es-ES" sz="3200" noProof="0" dirty="0" smtClean="0"/>
            </a:br>
            <a:endParaRPr lang="es-ES" sz="3200" noProof="0" dirty="0"/>
          </a:p>
        </p:txBody>
      </p:sp>
      <p:sp>
        <p:nvSpPr>
          <p:cNvPr id="3" name="Content Placeholder 2"/>
          <p:cNvSpPr>
            <a:spLocks noGrp="1"/>
          </p:cNvSpPr>
          <p:nvPr>
            <p:ph idx="1"/>
          </p:nvPr>
        </p:nvSpPr>
        <p:spPr>
          <a:xfrm>
            <a:off x="762000" y="1981200"/>
            <a:ext cx="7478100" cy="4195481"/>
          </a:xfrm>
        </p:spPr>
        <p:txBody>
          <a:bodyPr>
            <a:noAutofit/>
          </a:bodyPr>
          <a:lstStyle/>
          <a:p>
            <a:pPr marL="0" indent="0">
              <a:buNone/>
            </a:pPr>
            <a:r>
              <a:rPr lang="es-ES" sz="2400" noProof="0" dirty="0" smtClean="0"/>
              <a:t>Discutan el caso y prepárense para presentar lo siguiente en tres minutos:</a:t>
            </a:r>
          </a:p>
          <a:p>
            <a:pPr marL="457200" lvl="0" indent="-457200">
              <a:buFont typeface="+mj-lt"/>
              <a:buAutoNum type="arabicPeriod"/>
            </a:pPr>
            <a:r>
              <a:rPr lang="es-ES" sz="2400" noProof="0" dirty="0" smtClean="0"/>
              <a:t>Datos del caso</a:t>
            </a:r>
          </a:p>
          <a:p>
            <a:pPr marL="457200" lvl="0" indent="-457200">
              <a:buFont typeface="+mj-lt"/>
              <a:buAutoNum type="arabicPeriod"/>
            </a:pPr>
            <a:r>
              <a:rPr lang="es-ES" sz="2400" noProof="0" dirty="0" smtClean="0"/>
              <a:t>Cuál puede ser el impacto para el negocio</a:t>
            </a:r>
          </a:p>
          <a:p>
            <a:pPr marL="457200" lvl="0" indent="-457200">
              <a:buFont typeface="+mj-lt"/>
              <a:buAutoNum type="arabicPeriod"/>
            </a:pPr>
            <a:r>
              <a:rPr lang="es-ES" sz="2400" noProof="0" dirty="0" smtClean="0"/>
              <a:t>Cómo la persona a cargo de la gestión de talento pudo haber ayudado en el proceso</a:t>
            </a:r>
          </a:p>
          <a:p>
            <a:pPr marL="457200" indent="-457200">
              <a:buFont typeface="+mj-lt"/>
              <a:buAutoNum type="arabicPeriod"/>
            </a:pPr>
            <a:endParaRPr lang="es-ES" sz="2400" noProof="0" dirty="0"/>
          </a:p>
        </p:txBody>
      </p:sp>
      <p:sp>
        <p:nvSpPr>
          <p:cNvPr id="4" name="Slide Number Placeholder 3"/>
          <p:cNvSpPr>
            <a:spLocks noGrp="1"/>
          </p:cNvSpPr>
          <p:nvPr>
            <p:ph type="sldNum" sz="quarter" idx="12"/>
          </p:nvPr>
        </p:nvSpPr>
        <p:spPr/>
        <p:txBody>
          <a:bodyPr/>
          <a:lstStyle/>
          <a:p>
            <a:fld id="{D57F1E4F-1CFF-5643-939E-02111984F565}" type="slidenum">
              <a:rPr lang="en-US" smtClean="0"/>
              <a:t>5</a:t>
            </a:fld>
            <a:endParaRPr lang="en-US" dirty="0"/>
          </a:p>
        </p:txBody>
      </p:sp>
      <p:pic>
        <p:nvPicPr>
          <p:cNvPr id="5" name="Picture 4"/>
          <p:cNvPicPr>
            <a:picLocks noChangeAspect="1"/>
          </p:cNvPicPr>
          <p:nvPr/>
        </p:nvPicPr>
        <p:blipFill rotWithShape="1">
          <a:blip r:embed="rId4"/>
          <a:srcRect l="13983" t="16992" r="1025" b="63867"/>
          <a:stretch/>
        </p:blipFill>
        <p:spPr>
          <a:xfrm>
            <a:off x="0" y="6477000"/>
            <a:ext cx="9144000" cy="381000"/>
          </a:xfrm>
          <a:prstGeom prst="rect">
            <a:avLst/>
          </a:prstGeom>
        </p:spPr>
      </p:pic>
    </p:spTree>
    <p:extLst>
      <p:ext uri="{BB962C8B-B14F-4D97-AF65-F5344CB8AC3E}">
        <p14:creationId xmlns:p14="http://schemas.microsoft.com/office/powerpoint/2010/main" val="32144005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657600"/>
            <a:ext cx="8077200" cy="1653182"/>
          </a:xfrm>
        </p:spPr>
        <p:txBody>
          <a:bodyPr/>
          <a:lstStyle/>
          <a:p>
            <a:pPr algn="r"/>
            <a:r>
              <a:rPr lang="es-ES" sz="3200" noProof="0" dirty="0" smtClean="0"/>
              <a:t>Gestión del talento integrada: </a:t>
            </a:r>
            <a:br>
              <a:rPr lang="es-ES" sz="3200" noProof="0" dirty="0" smtClean="0"/>
            </a:br>
            <a:r>
              <a:rPr lang="es-ES" sz="3200" noProof="0" dirty="0" smtClean="0"/>
              <a:t/>
            </a:r>
            <a:br>
              <a:rPr lang="es-ES" sz="3200" noProof="0" dirty="0" smtClean="0"/>
            </a:br>
            <a:r>
              <a:rPr lang="es-ES" sz="3200" noProof="0" dirty="0" smtClean="0"/>
              <a:t>¿Qué es y por qué es beneficiosa?</a:t>
            </a:r>
            <a:endParaRPr lang="es-ES" sz="4000" b="1" noProof="0" dirty="0"/>
          </a:p>
        </p:txBody>
      </p:sp>
      <p:sp>
        <p:nvSpPr>
          <p:cNvPr id="5" name="Slide Number Placeholder 4"/>
          <p:cNvSpPr>
            <a:spLocks noGrp="1"/>
          </p:cNvSpPr>
          <p:nvPr>
            <p:ph type="sldNum" sz="quarter" idx="12"/>
          </p:nvPr>
        </p:nvSpPr>
        <p:spPr/>
        <p:txBody>
          <a:bodyPr/>
          <a:lstStyle/>
          <a:p>
            <a:fld id="{D57F1E4F-1CFF-5643-939E-02111984F565}" type="slidenum">
              <a:rPr lang="en-US" smtClean="0"/>
              <a:t>6</a:t>
            </a:fld>
            <a:endParaRPr lang="en-US" dirty="0"/>
          </a:p>
        </p:txBody>
      </p:sp>
      <p:sp>
        <p:nvSpPr>
          <p:cNvPr id="6" name="TextBox 5"/>
          <p:cNvSpPr txBox="1"/>
          <p:nvPr/>
        </p:nvSpPr>
        <p:spPr>
          <a:xfrm>
            <a:off x="5791200" y="6400800"/>
            <a:ext cx="2895600" cy="369332"/>
          </a:xfrm>
          <a:prstGeom prst="rect">
            <a:avLst/>
          </a:prstGeom>
          <a:noFill/>
        </p:spPr>
        <p:txBody>
          <a:bodyPr wrap="square" rtlCol="0">
            <a:spAutoFit/>
          </a:bodyPr>
          <a:lstStyle/>
          <a:p>
            <a:r>
              <a:rPr lang="en-029" dirty="0" smtClean="0">
                <a:solidFill>
                  <a:schemeClr val="bg2"/>
                </a:solidFill>
              </a:rPr>
              <a:t>Ramonita Claudio</a:t>
            </a:r>
            <a:endParaRPr lang="en-029" dirty="0">
              <a:solidFill>
                <a:schemeClr val="bg2"/>
              </a:solidFill>
            </a:endParaRPr>
          </a:p>
        </p:txBody>
      </p:sp>
      <p:pic>
        <p:nvPicPr>
          <p:cNvPr id="13" name="Picture 12"/>
          <p:cNvPicPr>
            <a:picLocks noChangeAspect="1"/>
          </p:cNvPicPr>
          <p:nvPr/>
        </p:nvPicPr>
        <p:blipFill rotWithShape="1">
          <a:blip r:embed="rId3"/>
          <a:srcRect l="13983" t="16992" r="1025" b="63867"/>
          <a:stretch/>
        </p:blipFill>
        <p:spPr>
          <a:xfrm>
            <a:off x="0" y="6477000"/>
            <a:ext cx="9144000" cy="38100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1143000"/>
            <a:ext cx="3626223" cy="2602823"/>
          </a:xfrm>
          <a:prstGeom prst="rect">
            <a:avLst/>
          </a:prstGeom>
        </p:spPr>
      </p:pic>
    </p:spTree>
    <p:extLst>
      <p:ext uri="{BB962C8B-B14F-4D97-AF65-F5344CB8AC3E}">
        <p14:creationId xmlns:p14="http://schemas.microsoft.com/office/powerpoint/2010/main" val="685784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33400" y="304800"/>
            <a:ext cx="6153150" cy="5295900"/>
          </a:xfrm>
          <a:prstGeom prst="rect">
            <a:avLst/>
          </a:prstGeom>
        </p:spPr>
      </p:pic>
      <p:pic>
        <p:nvPicPr>
          <p:cNvPr id="3" name="Picture 2"/>
          <p:cNvPicPr>
            <a:picLocks noChangeAspect="1"/>
          </p:cNvPicPr>
          <p:nvPr/>
        </p:nvPicPr>
        <p:blipFill>
          <a:blip r:embed="rId4"/>
          <a:stretch>
            <a:fillRect/>
          </a:stretch>
        </p:blipFill>
        <p:spPr>
          <a:xfrm>
            <a:off x="5791200" y="2819400"/>
            <a:ext cx="3203271" cy="2338388"/>
          </a:xfrm>
          <a:prstGeom prst="rect">
            <a:avLst/>
          </a:prstGeom>
        </p:spPr>
      </p:pic>
      <p:sp>
        <p:nvSpPr>
          <p:cNvPr id="6" name="Slide Number Placeholder 5"/>
          <p:cNvSpPr>
            <a:spLocks noGrp="1"/>
          </p:cNvSpPr>
          <p:nvPr>
            <p:ph type="sldNum" sz="quarter" idx="12"/>
          </p:nvPr>
        </p:nvSpPr>
        <p:spPr/>
        <p:txBody>
          <a:bodyPr/>
          <a:lstStyle/>
          <a:p>
            <a:fld id="{D57F1E4F-1CFF-5643-939E-02111984F565}" type="slidenum">
              <a:rPr lang="en-US" smtClean="0"/>
              <a:t>7</a:t>
            </a:fld>
            <a:endParaRPr lang="en-US" dirty="0"/>
          </a:p>
        </p:txBody>
      </p:sp>
      <p:sp>
        <p:nvSpPr>
          <p:cNvPr id="7" name="TextBox 6"/>
          <p:cNvSpPr txBox="1"/>
          <p:nvPr/>
        </p:nvSpPr>
        <p:spPr>
          <a:xfrm>
            <a:off x="5791200" y="6400800"/>
            <a:ext cx="2895600" cy="369332"/>
          </a:xfrm>
          <a:prstGeom prst="rect">
            <a:avLst/>
          </a:prstGeom>
          <a:noFill/>
        </p:spPr>
        <p:txBody>
          <a:bodyPr wrap="square" rtlCol="0">
            <a:spAutoFit/>
          </a:bodyPr>
          <a:lstStyle/>
          <a:p>
            <a:r>
              <a:rPr lang="en-029" dirty="0" smtClean="0">
                <a:solidFill>
                  <a:schemeClr val="bg2"/>
                </a:solidFill>
              </a:rPr>
              <a:t>Ramonita Claudio</a:t>
            </a:r>
            <a:endParaRPr lang="en-029" dirty="0">
              <a:solidFill>
                <a:schemeClr val="bg2"/>
              </a:solidFill>
            </a:endParaRPr>
          </a:p>
        </p:txBody>
      </p:sp>
      <p:sp>
        <p:nvSpPr>
          <p:cNvPr id="8" name="Rounded Rectangle 7"/>
          <p:cNvSpPr/>
          <p:nvPr/>
        </p:nvSpPr>
        <p:spPr>
          <a:xfrm>
            <a:off x="5715000" y="2667000"/>
            <a:ext cx="3429000" cy="2514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R" sz="1500" dirty="0" smtClean="0">
                <a:solidFill>
                  <a:schemeClr val="bg1"/>
                </a:solidFill>
              </a:rPr>
              <a:t>El modelo redefine las destrezas y conocimientos requeridos por los adiestradores para ser exitosos ahora y en el futuro.  Captura cambios resultantes de la tecnología digital, móvil y las redes sociales, cambios demográficos, la globalización y las fuerzas económicas.</a:t>
            </a:r>
            <a:endParaRPr lang="es-PR" sz="1500" dirty="0">
              <a:solidFill>
                <a:schemeClr val="bg1"/>
              </a:solidFill>
            </a:endParaRPr>
          </a:p>
        </p:txBody>
      </p:sp>
      <p:pic>
        <p:nvPicPr>
          <p:cNvPr id="9" name="Picture 8"/>
          <p:cNvPicPr>
            <a:picLocks noChangeAspect="1"/>
          </p:cNvPicPr>
          <p:nvPr/>
        </p:nvPicPr>
        <p:blipFill rotWithShape="1">
          <a:blip r:embed="rId5"/>
          <a:srcRect l="13983" t="16992" r="1025" b="63867"/>
          <a:stretch/>
        </p:blipFill>
        <p:spPr>
          <a:xfrm>
            <a:off x="0" y="6477000"/>
            <a:ext cx="9144000" cy="381000"/>
          </a:xfrm>
          <a:prstGeom prst="rect">
            <a:avLst/>
          </a:prstGeom>
        </p:spPr>
      </p:pic>
    </p:spTree>
    <p:extLst>
      <p:ext uri="{BB962C8B-B14F-4D97-AF65-F5344CB8AC3E}">
        <p14:creationId xmlns:p14="http://schemas.microsoft.com/office/powerpoint/2010/main" val="1201360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9912" t="17382" r="16509" b="7032"/>
          <a:stretch/>
        </p:blipFill>
        <p:spPr>
          <a:xfrm>
            <a:off x="457200" y="457200"/>
            <a:ext cx="7862888" cy="5255505"/>
          </a:xfrm>
          <a:prstGeom prst="rect">
            <a:avLst/>
          </a:prstGeom>
        </p:spPr>
      </p:pic>
      <p:sp>
        <p:nvSpPr>
          <p:cNvPr id="2" name="Slide Number Placeholder 1"/>
          <p:cNvSpPr>
            <a:spLocks noGrp="1"/>
          </p:cNvSpPr>
          <p:nvPr>
            <p:ph type="sldNum" sz="quarter" idx="12"/>
          </p:nvPr>
        </p:nvSpPr>
        <p:spPr/>
        <p:txBody>
          <a:bodyPr/>
          <a:lstStyle/>
          <a:p>
            <a:fld id="{D57F1E4F-1CFF-5643-939E-02111984F565}" type="slidenum">
              <a:rPr lang="en-US" smtClean="0">
                <a:solidFill>
                  <a:schemeClr val="bg2"/>
                </a:solidFill>
              </a:rPr>
              <a:t>8</a:t>
            </a:fld>
            <a:endParaRPr lang="en-US" dirty="0">
              <a:solidFill>
                <a:schemeClr val="bg2"/>
              </a:solidFill>
            </a:endParaRPr>
          </a:p>
        </p:txBody>
      </p:sp>
      <p:sp>
        <p:nvSpPr>
          <p:cNvPr id="5" name="Down Arrow 4"/>
          <p:cNvSpPr/>
          <p:nvPr/>
        </p:nvSpPr>
        <p:spPr>
          <a:xfrm>
            <a:off x="1219200" y="1905000"/>
            <a:ext cx="685800" cy="1524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p>
        </p:txBody>
      </p:sp>
      <p:pic>
        <p:nvPicPr>
          <p:cNvPr id="6" name="Picture 5"/>
          <p:cNvPicPr>
            <a:picLocks noChangeAspect="1"/>
          </p:cNvPicPr>
          <p:nvPr/>
        </p:nvPicPr>
        <p:blipFill rotWithShape="1">
          <a:blip r:embed="rId4"/>
          <a:srcRect l="13983" t="16992" r="1025" b="63867"/>
          <a:stretch/>
        </p:blipFill>
        <p:spPr>
          <a:xfrm>
            <a:off x="0" y="6553200"/>
            <a:ext cx="9144000" cy="381000"/>
          </a:xfrm>
          <a:prstGeom prst="rect">
            <a:avLst/>
          </a:prstGeom>
        </p:spPr>
      </p:pic>
    </p:spTree>
    <p:extLst>
      <p:ext uri="{BB962C8B-B14F-4D97-AF65-F5344CB8AC3E}">
        <p14:creationId xmlns:p14="http://schemas.microsoft.com/office/powerpoint/2010/main" val="330963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02111984F565}" type="slidenum">
              <a:rPr lang="en-US" smtClean="0"/>
              <a:t>9</a:t>
            </a:fld>
            <a:endParaRPr lang="en-US" dirty="0"/>
          </a:p>
        </p:txBody>
      </p:sp>
      <p:sp>
        <p:nvSpPr>
          <p:cNvPr id="3" name="Rectangle 2"/>
          <p:cNvSpPr/>
          <p:nvPr/>
        </p:nvSpPr>
        <p:spPr>
          <a:xfrm>
            <a:off x="381000" y="1999595"/>
            <a:ext cx="8229600" cy="4401205"/>
          </a:xfrm>
          <a:prstGeom prst="rect">
            <a:avLst/>
          </a:prstGeom>
        </p:spPr>
        <p:txBody>
          <a:bodyPr wrap="square">
            <a:spAutoFit/>
          </a:bodyPr>
          <a:lstStyle/>
          <a:p>
            <a:r>
              <a:rPr lang="es-PR" sz="2000" spc="20" dirty="0" smtClean="0">
                <a:latin typeface="Calibri" panose="020F0502020204030204" pitchFamily="34" charset="0"/>
                <a:ea typeface="Arial Unicode MS" panose="020B0604020202020204" pitchFamily="34" charset="-128"/>
                <a:cs typeface="Arial Unicode MS" panose="020B0604020202020204" pitchFamily="34" charset="-128"/>
              </a:rPr>
              <a:t>Ser capaces de: </a:t>
            </a:r>
            <a:endParaRPr lang="en-029" sz="2000" dirty="0" smtClean="0">
              <a:latin typeface="Calibri" panose="020F0502020204030204" pitchFamily="34" charset="0"/>
              <a:ea typeface="Calibri" panose="020F0502020204030204" pitchFamily="34" charset="0"/>
              <a:cs typeface="Times New Roman" panose="02020603050405020304" pitchFamily="18" charset="0"/>
            </a:endParaRPr>
          </a:p>
          <a:p>
            <a:pPr marL="457200" lvl="0" indent="-457200">
              <a:buFont typeface="+mj-lt"/>
              <a:buAutoNum type="arabicPeriod"/>
            </a:pPr>
            <a:r>
              <a:rPr lang="es-PR" sz="2000" spc="20" dirty="0" smtClean="0">
                <a:latin typeface="Calibri" panose="020F0502020204030204" pitchFamily="34" charset="0"/>
                <a:ea typeface="Arial Unicode MS" panose="020B0604020202020204" pitchFamily="34" charset="-128"/>
                <a:cs typeface="Arial Unicode MS" panose="020B0604020202020204" pitchFamily="34" charset="-128"/>
              </a:rPr>
              <a:t>Alinear la gestión del talento a los objetivos de la organización.  </a:t>
            </a:r>
            <a:endParaRPr lang="en-029" sz="2000" dirty="0" smtClean="0">
              <a:latin typeface="Calibri" panose="020F0502020204030204" pitchFamily="34" charset="0"/>
              <a:ea typeface="Calibri" panose="020F0502020204030204" pitchFamily="34" charset="0"/>
              <a:cs typeface="Times New Roman" panose="02020603050405020304" pitchFamily="18" charset="0"/>
            </a:endParaRPr>
          </a:p>
          <a:p>
            <a:pPr marL="457200" lvl="0" indent="-457200">
              <a:buFont typeface="+mj-lt"/>
              <a:buAutoNum type="arabicPeriod"/>
            </a:pPr>
            <a:r>
              <a:rPr lang="es-PR" sz="2000" spc="20" dirty="0" smtClean="0">
                <a:latin typeface="Calibri" panose="020F0502020204030204" pitchFamily="34" charset="0"/>
                <a:ea typeface="Arial Unicode MS" panose="020B0604020202020204" pitchFamily="34" charset="-128"/>
                <a:cs typeface="Arial Unicode MS" panose="020B0604020202020204" pitchFamily="34" charset="-128"/>
              </a:rPr>
              <a:t>Utilizar sistemas de gestión de talento.  </a:t>
            </a:r>
            <a:endParaRPr lang="en-029" sz="2000" dirty="0" smtClean="0">
              <a:latin typeface="Calibri" panose="020F0502020204030204" pitchFamily="34" charset="0"/>
              <a:ea typeface="Calibri" panose="020F0502020204030204" pitchFamily="34" charset="0"/>
              <a:cs typeface="Times New Roman" panose="02020603050405020304" pitchFamily="18" charset="0"/>
            </a:endParaRPr>
          </a:p>
          <a:p>
            <a:pPr marL="457200" lvl="0" indent="-457200">
              <a:buFont typeface="+mj-lt"/>
              <a:buAutoNum type="arabicPeriod"/>
            </a:pPr>
            <a:r>
              <a:rPr lang="es-PR" sz="2000" spc="20" dirty="0" smtClean="0">
                <a:latin typeface="Calibri" panose="020F0502020204030204" pitchFamily="34" charset="0"/>
                <a:ea typeface="Arial Unicode MS" panose="020B0604020202020204" pitchFamily="34" charset="-128"/>
                <a:cs typeface="Arial Unicode MS" panose="020B0604020202020204" pitchFamily="34" charset="-128"/>
              </a:rPr>
              <a:t>Preparar a los gerentes para desarrollar a su personal. (Mejoramiento del Desempeño y Coaching) </a:t>
            </a:r>
            <a:endParaRPr lang="en-029" sz="2000" dirty="0" smtClean="0">
              <a:latin typeface="Calibri" panose="020F0502020204030204" pitchFamily="34" charset="0"/>
              <a:ea typeface="Calibri" panose="020F0502020204030204" pitchFamily="34" charset="0"/>
              <a:cs typeface="Times New Roman" panose="02020603050405020304" pitchFamily="18" charset="0"/>
            </a:endParaRPr>
          </a:p>
          <a:p>
            <a:pPr marL="457200" lvl="0" indent="-457200">
              <a:buFont typeface="+mj-lt"/>
              <a:buAutoNum type="arabicPeriod"/>
            </a:pPr>
            <a:r>
              <a:rPr lang="es-PR" sz="2000" spc="20" dirty="0" smtClean="0">
                <a:latin typeface="Calibri" panose="020F0502020204030204" pitchFamily="34" charset="0"/>
                <a:ea typeface="Arial Unicode MS" panose="020B0604020202020204" pitchFamily="34" charset="-128"/>
                <a:cs typeface="Arial Unicode MS" panose="020B0604020202020204" pitchFamily="34" charset="-128"/>
              </a:rPr>
              <a:t>Organizar la disposición o entrega de los recursos del desarrollo.  </a:t>
            </a:r>
            <a:endParaRPr lang="en-029" sz="2000" dirty="0" smtClean="0">
              <a:latin typeface="Calibri" panose="020F0502020204030204" pitchFamily="34" charset="0"/>
              <a:ea typeface="Calibri" panose="020F0502020204030204" pitchFamily="34" charset="0"/>
              <a:cs typeface="Times New Roman" panose="02020603050405020304" pitchFamily="18" charset="0"/>
            </a:endParaRPr>
          </a:p>
          <a:p>
            <a:pPr marL="457200" lvl="0" indent="-457200">
              <a:buFont typeface="+mj-lt"/>
              <a:buAutoNum type="arabicPeriod"/>
            </a:pPr>
            <a:r>
              <a:rPr lang="es-PR" sz="2000" spc="20" dirty="0" smtClean="0">
                <a:latin typeface="Calibri" panose="020F0502020204030204" pitchFamily="34" charset="0"/>
                <a:ea typeface="Arial Unicode MS" panose="020B0604020202020204" pitchFamily="34" charset="-128"/>
                <a:cs typeface="Arial Unicode MS" panose="020B0604020202020204" pitchFamily="34" charset="-128"/>
              </a:rPr>
              <a:t>Promover lugares de trabajo de alto rendimiento.  </a:t>
            </a:r>
            <a:endParaRPr lang="en-029" sz="2000" dirty="0" smtClean="0">
              <a:latin typeface="Calibri" panose="020F0502020204030204" pitchFamily="34" charset="0"/>
              <a:ea typeface="Calibri" panose="020F0502020204030204" pitchFamily="34" charset="0"/>
              <a:cs typeface="Times New Roman" panose="02020603050405020304" pitchFamily="18" charset="0"/>
            </a:endParaRPr>
          </a:p>
          <a:p>
            <a:pPr marL="457200" lvl="0" indent="-457200">
              <a:buFont typeface="+mj-lt"/>
              <a:buAutoNum type="arabicPeriod"/>
            </a:pPr>
            <a:r>
              <a:rPr lang="es-PR" sz="2000" spc="20" dirty="0" smtClean="0">
                <a:latin typeface="Calibri" panose="020F0502020204030204" pitchFamily="34" charset="0"/>
                <a:ea typeface="Arial Unicode MS" panose="020B0604020202020204" pitchFamily="34" charset="-128"/>
                <a:cs typeface="Arial Unicode MS" panose="020B0604020202020204" pitchFamily="34" charset="-128"/>
              </a:rPr>
              <a:t>Coordinar la planificación de los empleados requeridos y de la sucesión.  </a:t>
            </a:r>
            <a:endParaRPr lang="en-029" sz="2000" dirty="0" smtClean="0">
              <a:latin typeface="Calibri" panose="020F0502020204030204" pitchFamily="34" charset="0"/>
              <a:ea typeface="Calibri" panose="020F0502020204030204" pitchFamily="34" charset="0"/>
              <a:cs typeface="Times New Roman" panose="02020603050405020304" pitchFamily="18" charset="0"/>
            </a:endParaRPr>
          </a:p>
          <a:p>
            <a:pPr marL="457200" lvl="0" indent="-457200">
              <a:buFont typeface="+mj-lt"/>
              <a:buAutoNum type="arabicPeriod"/>
            </a:pPr>
            <a:r>
              <a:rPr lang="es-PR" sz="2000" spc="20" dirty="0" smtClean="0">
                <a:latin typeface="Calibri" panose="020F0502020204030204" pitchFamily="34" charset="0"/>
                <a:ea typeface="Arial Unicode MS" panose="020B0604020202020204" pitchFamily="34" charset="-128"/>
                <a:cs typeface="Arial Unicode MS" panose="020B0604020202020204" pitchFamily="34" charset="-128"/>
              </a:rPr>
              <a:t>Facilitar el proceso de planificación de desarrollo de carrera.  </a:t>
            </a:r>
            <a:endParaRPr lang="en-029" sz="2000" dirty="0" smtClean="0">
              <a:latin typeface="Calibri" panose="020F0502020204030204" pitchFamily="34" charset="0"/>
              <a:ea typeface="Calibri" panose="020F0502020204030204" pitchFamily="34" charset="0"/>
              <a:cs typeface="Times New Roman" panose="02020603050405020304" pitchFamily="18" charset="0"/>
            </a:endParaRPr>
          </a:p>
          <a:p>
            <a:pPr marL="457200" lvl="0" indent="-457200">
              <a:buFont typeface="+mj-lt"/>
              <a:buAutoNum type="arabicPeriod"/>
            </a:pPr>
            <a:r>
              <a:rPr lang="es-PR" sz="2000" spc="20" dirty="0" smtClean="0">
                <a:latin typeface="Calibri" panose="020F0502020204030204" pitchFamily="34" charset="0"/>
                <a:ea typeface="Arial Unicode MS" panose="020B0604020202020204" pitchFamily="34" charset="-128"/>
                <a:cs typeface="Arial Unicode MS" panose="020B0604020202020204" pitchFamily="34" charset="-128"/>
              </a:rPr>
              <a:t>Facilitar las transiciones de carrera.  </a:t>
            </a:r>
            <a:endParaRPr lang="en-029" sz="2000" dirty="0" smtClean="0">
              <a:latin typeface="Calibri" panose="020F0502020204030204" pitchFamily="34" charset="0"/>
              <a:ea typeface="Calibri" panose="020F0502020204030204" pitchFamily="34" charset="0"/>
              <a:cs typeface="Times New Roman" panose="02020603050405020304" pitchFamily="18" charset="0"/>
            </a:endParaRPr>
          </a:p>
          <a:p>
            <a:pPr marL="457200" lvl="0" indent="-457200">
              <a:buFont typeface="+mj-lt"/>
              <a:buAutoNum type="arabicPeriod"/>
            </a:pPr>
            <a:r>
              <a:rPr lang="es-PR" sz="2000" spc="20" dirty="0" smtClean="0">
                <a:latin typeface="Calibri" panose="020F0502020204030204" pitchFamily="34" charset="0"/>
                <a:ea typeface="Arial Unicode MS" panose="020B0604020202020204" pitchFamily="34" charset="-128"/>
                <a:cs typeface="Arial Unicode MS" panose="020B0604020202020204" pitchFamily="34" charset="-128"/>
              </a:rPr>
              <a:t>Apoyar los esfuerzos de contratación y retención.  </a:t>
            </a:r>
            <a:endParaRPr lang="en-029" sz="2000" dirty="0" smtClean="0">
              <a:latin typeface="Calibri" panose="020F0502020204030204" pitchFamily="34" charset="0"/>
              <a:ea typeface="Calibri" panose="020F0502020204030204" pitchFamily="34" charset="0"/>
              <a:cs typeface="Times New Roman" panose="02020603050405020304" pitchFamily="18" charset="0"/>
            </a:endParaRPr>
          </a:p>
          <a:p>
            <a:pPr marL="457200" lvl="0" indent="-457200">
              <a:buFont typeface="+mj-lt"/>
              <a:buAutoNum type="arabicPeriod"/>
            </a:pPr>
            <a:r>
              <a:rPr lang="es-PR" sz="2000" spc="20" dirty="0" smtClean="0">
                <a:latin typeface="Calibri" panose="020F0502020204030204" pitchFamily="34" charset="0"/>
                <a:ea typeface="Arial Unicode MS" panose="020B0604020202020204" pitchFamily="34" charset="-128"/>
                <a:cs typeface="Arial Unicode MS" panose="020B0604020202020204" pitchFamily="34" charset="-128"/>
              </a:rPr>
              <a:t>Implementar evaluaciones individuales y organizacionales.  </a:t>
            </a:r>
            <a:endParaRPr lang="en-029" sz="2000" dirty="0" smtClean="0">
              <a:latin typeface="Calibri" panose="020F0502020204030204" pitchFamily="34" charset="0"/>
              <a:ea typeface="Calibri" panose="020F0502020204030204" pitchFamily="34" charset="0"/>
              <a:cs typeface="Times New Roman" panose="02020603050405020304" pitchFamily="18" charset="0"/>
            </a:endParaRPr>
          </a:p>
          <a:p>
            <a:pPr marL="457200" lvl="0" indent="-457200">
              <a:buFont typeface="+mj-lt"/>
              <a:buAutoNum type="arabicPeriod"/>
            </a:pPr>
            <a:r>
              <a:rPr lang="es-PR" sz="2000" spc="20" dirty="0" smtClean="0">
                <a:latin typeface="Calibri" panose="020F0502020204030204" pitchFamily="34" charset="0"/>
                <a:ea typeface="Arial Unicode MS" panose="020B0604020202020204" pitchFamily="34" charset="-128"/>
                <a:cs typeface="Arial Unicode MS" panose="020B0604020202020204" pitchFamily="34" charset="-128"/>
              </a:rPr>
              <a:t>Usar el análisis de la gestión de talento para mostrar los resultados y el impacto.</a:t>
            </a:r>
            <a:endParaRPr lang="en-029"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381000" y="381000"/>
            <a:ext cx="7162800" cy="1569660"/>
          </a:xfrm>
          <a:prstGeom prst="rect">
            <a:avLst/>
          </a:prstGeom>
        </p:spPr>
        <p:txBody>
          <a:bodyPr wrap="square">
            <a:spAutoFit/>
          </a:bodyPr>
          <a:lstStyle/>
          <a:p>
            <a:r>
              <a:rPr lang="es-PR" sz="2400" b="1" spc="20" dirty="0">
                <a:latin typeface="Calibri" panose="020F0502020204030204" pitchFamily="34" charset="0"/>
                <a:ea typeface="Arial Unicode MS" panose="020B0604020202020204" pitchFamily="34" charset="-128"/>
                <a:cs typeface="Arial Unicode MS" panose="020B0604020202020204" pitchFamily="34" charset="-128"/>
              </a:rPr>
              <a:t>Gestión de talento integrada:  Construir la cultura de una organización, </a:t>
            </a:r>
            <a:r>
              <a:rPr lang="es-PR" sz="2400" b="1" spc="20" dirty="0" smtClean="0">
                <a:latin typeface="Calibri" panose="020F0502020204030204" pitchFamily="34" charset="0"/>
                <a:ea typeface="Arial Unicode MS" panose="020B0604020202020204" pitchFamily="34" charset="-128"/>
                <a:cs typeface="Arial Unicode MS" panose="020B0604020202020204" pitchFamily="34" charset="-128"/>
              </a:rPr>
              <a:t>su capacidad</a:t>
            </a:r>
            <a:r>
              <a:rPr lang="es-PR" sz="2400" b="1" spc="20" dirty="0">
                <a:latin typeface="Calibri" panose="020F0502020204030204" pitchFamily="34" charset="0"/>
                <a:ea typeface="Arial Unicode MS" panose="020B0604020202020204" pitchFamily="34" charset="-128"/>
                <a:cs typeface="Arial Unicode MS" panose="020B0604020202020204" pitchFamily="34" charset="-128"/>
              </a:rPr>
              <a:t>, posibilidades y </a:t>
            </a:r>
            <a:r>
              <a:rPr lang="es-PR" sz="2400" b="1" spc="20" dirty="0" smtClean="0">
                <a:latin typeface="Calibri" panose="020F0502020204030204" pitchFamily="34" charset="0"/>
                <a:ea typeface="Arial Unicode MS" panose="020B0604020202020204" pitchFamily="34" charset="-128"/>
                <a:cs typeface="Arial Unicode MS" panose="020B0604020202020204" pitchFamily="34" charset="-128"/>
              </a:rPr>
              <a:t>compromiso </a:t>
            </a:r>
            <a:r>
              <a:rPr lang="es-PR" sz="2400" b="1" spc="20" dirty="0">
                <a:latin typeface="Calibri" panose="020F0502020204030204" pitchFamily="34" charset="0"/>
                <a:ea typeface="Arial Unicode MS" panose="020B0604020202020204" pitchFamily="34" charset="-128"/>
                <a:cs typeface="Arial Unicode MS" panose="020B0604020202020204" pitchFamily="34" charset="-128"/>
              </a:rPr>
              <a:t>a través de estrategias de desarrollo de su gente. </a:t>
            </a:r>
            <a:endParaRPr lang="en-029" sz="2400" dirty="0"/>
          </a:p>
        </p:txBody>
      </p:sp>
      <p:pic>
        <p:nvPicPr>
          <p:cNvPr id="7" name="Picture 6"/>
          <p:cNvPicPr>
            <a:picLocks noChangeAspect="1"/>
          </p:cNvPicPr>
          <p:nvPr/>
        </p:nvPicPr>
        <p:blipFill rotWithShape="1">
          <a:blip r:embed="rId3"/>
          <a:srcRect l="13983" t="16992" r="1025" b="63867"/>
          <a:stretch/>
        </p:blipFill>
        <p:spPr>
          <a:xfrm>
            <a:off x="0" y="6477000"/>
            <a:ext cx="9144000" cy="381000"/>
          </a:xfrm>
          <a:prstGeom prst="rect">
            <a:avLst/>
          </a:prstGeom>
        </p:spPr>
      </p:pic>
    </p:spTree>
    <p:extLst>
      <p:ext uri="{BB962C8B-B14F-4D97-AF65-F5344CB8AC3E}">
        <p14:creationId xmlns:p14="http://schemas.microsoft.com/office/powerpoint/2010/main" val="65606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 calcmode="lin" valueType="num">
                                      <p:cBhvr additive="base">
                                        <p:cTn id="5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5799</TotalTime>
  <Words>1594</Words>
  <Application>Microsoft Office PowerPoint</Application>
  <PresentationFormat>On-screen Show (4:3)</PresentationFormat>
  <Paragraphs>231</Paragraphs>
  <Slides>31</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 Unicode MS</vt:lpstr>
      <vt:lpstr>Arial</vt:lpstr>
      <vt:lpstr>Arial</vt:lpstr>
      <vt:lpstr>Calibri</vt:lpstr>
      <vt:lpstr>Century Gothic</vt:lpstr>
      <vt:lpstr>Times New Roman</vt:lpstr>
      <vt:lpstr>Wingdings 3</vt:lpstr>
      <vt:lpstr>Ion</vt:lpstr>
      <vt:lpstr>La Gestión de Talento Integrada</vt:lpstr>
      <vt:lpstr>En pocas palabras</vt:lpstr>
      <vt:lpstr>Objetivos</vt:lpstr>
      <vt:lpstr>Para pensar</vt:lpstr>
      <vt:lpstr>¿Cuán familiar te suena este escenario?  </vt:lpstr>
      <vt:lpstr>Gestión del talento integrada:   ¿Qué es y por qué es beneficiosa?</vt:lpstr>
      <vt:lpstr>PowerPoint Presentation</vt:lpstr>
      <vt:lpstr>PowerPoint Presentation</vt:lpstr>
      <vt:lpstr>PowerPoint Presentation</vt:lpstr>
      <vt:lpstr>En resumen</vt:lpstr>
      <vt:lpstr>PowerPoint Presentation</vt:lpstr>
      <vt:lpstr>PowerPoint Presentation</vt:lpstr>
      <vt:lpstr>PowerPoint Presentation</vt:lpstr>
      <vt:lpstr>PowerPoint Presentation</vt:lpstr>
      <vt:lpstr>La gestión integrada de talento es importante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Autoevaluación</vt:lpstr>
      <vt:lpstr>PowerPoint Presentation</vt:lpstr>
      <vt:lpstr>JOB Aids</vt:lpstr>
      <vt:lpstr>Qué puedes hacer, como practicante de TM, para atemperar tus competencias actuales con las del Modelo de Competencias de ATD?</vt:lpstr>
      <vt:lpstr>Qué puedes hacer, como practicante de …</vt:lpstr>
      <vt:lpstr>Usa el Career Navigator para diseñar tu plan</vt:lpstr>
      <vt:lpstr>PowerPoint Presentation</vt:lpstr>
      <vt:lpstr>A sus órdenes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Ramonita Claudio</dc:creator>
  <cp:lastModifiedBy>Noemi Martinez</cp:lastModifiedBy>
  <cp:revision>242</cp:revision>
  <dcterms:created xsi:type="dcterms:W3CDTF">2016-01-29T21:20:09Z</dcterms:created>
  <dcterms:modified xsi:type="dcterms:W3CDTF">2016-03-10T18:50:13Z</dcterms:modified>
</cp:coreProperties>
</file>